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1.xml" ContentType="application/vnd.openxmlformats-officedocument.presentationml.tags+xml"/>
  <Override PartName="/ppt/notesSlides/notesSlide67.xml" ContentType="application/vnd.openxmlformats-officedocument.presentationml.notesSlide+xml"/>
  <Override PartName="/ppt/tags/tag2.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8"/>
  </p:notesMasterIdLst>
  <p:sldIdLst>
    <p:sldId id="854" r:id="rId2"/>
    <p:sldId id="671" r:id="rId3"/>
    <p:sldId id="290" r:id="rId4"/>
    <p:sldId id="931" r:id="rId5"/>
    <p:sldId id="932" r:id="rId6"/>
    <p:sldId id="933" r:id="rId7"/>
    <p:sldId id="365" r:id="rId8"/>
    <p:sldId id="366" r:id="rId9"/>
    <p:sldId id="572" r:id="rId10"/>
    <p:sldId id="673" r:id="rId11"/>
    <p:sldId id="529" r:id="rId12"/>
    <p:sldId id="440" r:id="rId13"/>
    <p:sldId id="575" r:id="rId14"/>
    <p:sldId id="375" r:id="rId15"/>
    <p:sldId id="488" r:id="rId16"/>
    <p:sldId id="489" r:id="rId17"/>
    <p:sldId id="926" r:id="rId18"/>
    <p:sldId id="605" r:id="rId19"/>
    <p:sldId id="606" r:id="rId20"/>
    <p:sldId id="492" r:id="rId21"/>
    <p:sldId id="349" r:id="rId22"/>
    <p:sldId id="911" r:id="rId23"/>
    <p:sldId id="912" r:id="rId24"/>
    <p:sldId id="913" r:id="rId25"/>
    <p:sldId id="934" r:id="rId26"/>
    <p:sldId id="935" r:id="rId27"/>
    <p:sldId id="914" r:id="rId28"/>
    <p:sldId id="917" r:id="rId29"/>
    <p:sldId id="916" r:id="rId30"/>
    <p:sldId id="927" r:id="rId31"/>
    <p:sldId id="770" r:id="rId32"/>
    <p:sldId id="785" r:id="rId33"/>
    <p:sldId id="936" r:id="rId34"/>
    <p:sldId id="937" r:id="rId35"/>
    <p:sldId id="771" r:id="rId36"/>
    <p:sldId id="921" r:id="rId37"/>
    <p:sldId id="922" r:id="rId38"/>
    <p:sldId id="928" r:id="rId39"/>
    <p:sldId id="938" r:id="rId40"/>
    <p:sldId id="939" r:id="rId41"/>
    <p:sldId id="294" r:id="rId42"/>
    <p:sldId id="952" r:id="rId43"/>
    <p:sldId id="953" r:id="rId44"/>
    <p:sldId id="942" r:id="rId45"/>
    <p:sldId id="924" r:id="rId46"/>
    <p:sldId id="925" r:id="rId47"/>
    <p:sldId id="923" r:id="rId48"/>
    <p:sldId id="918" r:id="rId49"/>
    <p:sldId id="301" r:id="rId50"/>
    <p:sldId id="943" r:id="rId51"/>
    <p:sldId id="944" r:id="rId52"/>
    <p:sldId id="945" r:id="rId53"/>
    <p:sldId id="951" r:id="rId54"/>
    <p:sldId id="929" r:id="rId55"/>
    <p:sldId id="302" r:id="rId56"/>
    <p:sldId id="670" r:id="rId57"/>
    <p:sldId id="946" r:id="rId58"/>
    <p:sldId id="947" r:id="rId59"/>
    <p:sldId id="418" r:id="rId60"/>
    <p:sldId id="409" r:id="rId61"/>
    <p:sldId id="496" r:id="rId62"/>
    <p:sldId id="412" r:id="rId63"/>
    <p:sldId id="297" r:id="rId64"/>
    <p:sldId id="948" r:id="rId65"/>
    <p:sldId id="949" r:id="rId66"/>
    <p:sldId id="950" r:id="rId67"/>
    <p:sldId id="473" r:id="rId68"/>
    <p:sldId id="954" r:id="rId69"/>
    <p:sldId id="654" r:id="rId70"/>
    <p:sldId id="476" r:id="rId71"/>
    <p:sldId id="307" r:id="rId72"/>
    <p:sldId id="919" r:id="rId73"/>
    <p:sldId id="745" r:id="rId74"/>
    <p:sldId id="303" r:id="rId75"/>
    <p:sldId id="300" r:id="rId76"/>
    <p:sldId id="305" r:id="rId77"/>
    <p:sldId id="819" r:id="rId78"/>
    <p:sldId id="817" r:id="rId79"/>
    <p:sldId id="815" r:id="rId80"/>
    <p:sldId id="816" r:id="rId81"/>
    <p:sldId id="813" r:id="rId82"/>
    <p:sldId id="814" r:id="rId83"/>
    <p:sldId id="920" r:id="rId84"/>
    <p:sldId id="299" r:id="rId85"/>
    <p:sldId id="304" r:id="rId86"/>
    <p:sldId id="930" r:id="rId8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D0000"/>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C91F9C-911D-4EBB-A13E-F11E294AC8CB}" v="41" dt="2020-09-08T23:20:54.4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79050" autoAdjust="0"/>
  </p:normalViewPr>
  <p:slideViewPr>
    <p:cSldViewPr>
      <p:cViewPr varScale="1">
        <p:scale>
          <a:sx n="86" d="100"/>
          <a:sy n="86" d="100"/>
        </p:scale>
        <p:origin x="211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198"/>
    </p:cViewPr>
  </p:sorterViewPr>
  <p:notesViewPr>
    <p:cSldViewPr>
      <p:cViewPr>
        <p:scale>
          <a:sx n="100" d="100"/>
          <a:sy n="100" d="100"/>
        </p:scale>
        <p:origin x="2832" y="-5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2CC91F9C-911D-4EBB-A13E-F11E294AC8CB}"/>
    <pc:docChg chg="undo custSel modSld">
      <pc:chgData name="Bethany Bolen" userId="8e338a04f9f07398" providerId="LiveId" clId="{2CC91F9C-911D-4EBB-A13E-F11E294AC8CB}" dt="2020-09-08T23:20:54.414" v="427" actId="478"/>
      <pc:docMkLst>
        <pc:docMk/>
      </pc:docMkLst>
      <pc:sldChg chg="addSp delSp modSp mod">
        <pc:chgData name="Bethany Bolen" userId="8e338a04f9f07398" providerId="LiveId" clId="{2CC91F9C-911D-4EBB-A13E-F11E294AC8CB}" dt="2020-09-08T23:14:50.649" v="78" actId="478"/>
        <pc:sldMkLst>
          <pc:docMk/>
          <pc:sldMk cId="1109862169" sldId="294"/>
        </pc:sldMkLst>
        <pc:picChg chg="add mod ord">
          <ac:chgData name="Bethany Bolen" userId="8e338a04f9f07398" providerId="LiveId" clId="{2CC91F9C-911D-4EBB-A13E-F11E294AC8CB}" dt="2020-09-08T23:14:49.842" v="77" actId="962"/>
          <ac:picMkLst>
            <pc:docMk/>
            <pc:sldMk cId="1109862169" sldId="294"/>
            <ac:picMk id="6" creationId="{22F4F54B-8D3F-4A77-81FB-941E2AC283DD}"/>
          </ac:picMkLst>
        </pc:picChg>
        <pc:picChg chg="del">
          <ac:chgData name="Bethany Bolen" userId="8e338a04f9f07398" providerId="LiveId" clId="{2CC91F9C-911D-4EBB-A13E-F11E294AC8CB}" dt="2020-09-08T23:14:50.649" v="78" actId="478"/>
          <ac:picMkLst>
            <pc:docMk/>
            <pc:sldMk cId="1109862169" sldId="294"/>
            <ac:picMk id="7" creationId="{00000000-0000-0000-0000-000000000000}"/>
          </ac:picMkLst>
        </pc:picChg>
      </pc:sldChg>
      <pc:sldChg chg="addSp delSp modSp mod">
        <pc:chgData name="Bethany Bolen" userId="8e338a04f9f07398" providerId="LiveId" clId="{2CC91F9C-911D-4EBB-A13E-F11E294AC8CB}" dt="2020-09-08T23:20:16.751" v="395" actId="478"/>
        <pc:sldMkLst>
          <pc:docMk/>
          <pc:sldMk cId="733436535" sldId="303"/>
        </pc:sldMkLst>
        <pc:picChg chg="add mod ord">
          <ac:chgData name="Bethany Bolen" userId="8e338a04f9f07398" providerId="LiveId" clId="{2CC91F9C-911D-4EBB-A13E-F11E294AC8CB}" dt="2020-09-08T23:20:15.697" v="394" actId="167"/>
          <ac:picMkLst>
            <pc:docMk/>
            <pc:sldMk cId="733436535" sldId="303"/>
            <ac:picMk id="6" creationId="{58FC1630-AFB0-4418-AF3A-FCBA2A0C8908}"/>
          </ac:picMkLst>
        </pc:picChg>
        <pc:picChg chg="del">
          <ac:chgData name="Bethany Bolen" userId="8e338a04f9f07398" providerId="LiveId" clId="{2CC91F9C-911D-4EBB-A13E-F11E294AC8CB}" dt="2020-09-08T23:20:16.751" v="395" actId="478"/>
          <ac:picMkLst>
            <pc:docMk/>
            <pc:sldMk cId="733436535" sldId="303"/>
            <ac:picMk id="7170" creationId="{00000000-0000-0000-0000-000000000000}"/>
          </ac:picMkLst>
        </pc:picChg>
      </pc:sldChg>
      <pc:sldChg chg="addSp delSp modSp mod">
        <pc:chgData name="Bethany Bolen" userId="8e338a04f9f07398" providerId="LiveId" clId="{2CC91F9C-911D-4EBB-A13E-F11E294AC8CB}" dt="2020-09-08T23:20:54.414" v="427" actId="478"/>
        <pc:sldMkLst>
          <pc:docMk/>
          <pc:sldMk cId="3521974293" sldId="304"/>
        </pc:sldMkLst>
        <pc:picChg chg="add mod ord">
          <ac:chgData name="Bethany Bolen" userId="8e338a04f9f07398" providerId="LiveId" clId="{2CC91F9C-911D-4EBB-A13E-F11E294AC8CB}" dt="2020-09-08T23:20:53.504" v="426" actId="962"/>
          <ac:picMkLst>
            <pc:docMk/>
            <pc:sldMk cId="3521974293" sldId="304"/>
            <ac:picMk id="6" creationId="{A866FC56-D227-437F-83BA-F5D7A3F687F1}"/>
          </ac:picMkLst>
        </pc:picChg>
        <pc:picChg chg="del">
          <ac:chgData name="Bethany Bolen" userId="8e338a04f9f07398" providerId="LiveId" clId="{2CC91F9C-911D-4EBB-A13E-F11E294AC8CB}" dt="2020-09-08T23:20:54.414" v="427" actId="478"/>
          <ac:picMkLst>
            <pc:docMk/>
            <pc:sldMk cId="3521974293" sldId="304"/>
            <ac:picMk id="13314" creationId="{00000000-0000-0000-0000-000000000000}"/>
          </ac:picMkLst>
        </pc:picChg>
      </pc:sldChg>
      <pc:sldChg chg="addSp delSp modSp mod">
        <pc:chgData name="Bethany Bolen" userId="8e338a04f9f07398" providerId="LiveId" clId="{2CC91F9C-911D-4EBB-A13E-F11E294AC8CB}" dt="2020-09-08T23:20:22.381" v="400" actId="478"/>
        <pc:sldMkLst>
          <pc:docMk/>
          <pc:sldMk cId="2009898153" sldId="305"/>
        </pc:sldMkLst>
        <pc:picChg chg="add mod ord">
          <ac:chgData name="Bethany Bolen" userId="8e338a04f9f07398" providerId="LiveId" clId="{2CC91F9C-911D-4EBB-A13E-F11E294AC8CB}" dt="2020-09-08T23:20:21.836" v="399" actId="962"/>
          <ac:picMkLst>
            <pc:docMk/>
            <pc:sldMk cId="2009898153" sldId="305"/>
            <ac:picMk id="6" creationId="{630F9099-4D53-48C4-B40C-F86FAB14EB00}"/>
          </ac:picMkLst>
        </pc:picChg>
        <pc:picChg chg="del">
          <ac:chgData name="Bethany Bolen" userId="8e338a04f9f07398" providerId="LiveId" clId="{2CC91F9C-911D-4EBB-A13E-F11E294AC8CB}" dt="2020-09-08T23:20:22.381" v="400" actId="478"/>
          <ac:picMkLst>
            <pc:docMk/>
            <pc:sldMk cId="2009898153" sldId="305"/>
            <ac:picMk id="8" creationId="{AAD92F39-8299-A843-878B-3949DE08CAAB}"/>
          </ac:picMkLst>
        </pc:picChg>
      </pc:sldChg>
      <pc:sldChg chg="addSp delSp modSp mod">
        <pc:chgData name="Bethany Bolen" userId="8e338a04f9f07398" providerId="LiveId" clId="{2CC91F9C-911D-4EBB-A13E-F11E294AC8CB}" dt="2020-09-08T23:20:05.487" v="388" actId="732"/>
        <pc:sldMkLst>
          <pc:docMk/>
          <pc:sldMk cId="3814210348" sldId="745"/>
        </pc:sldMkLst>
        <pc:picChg chg="add mod ord modCrop">
          <ac:chgData name="Bethany Bolen" userId="8e338a04f9f07398" providerId="LiveId" clId="{2CC91F9C-911D-4EBB-A13E-F11E294AC8CB}" dt="2020-09-08T23:20:05.487" v="388" actId="732"/>
          <ac:picMkLst>
            <pc:docMk/>
            <pc:sldMk cId="3814210348" sldId="745"/>
            <ac:picMk id="6" creationId="{3B7D4EF0-AFC7-42D6-BA7F-32A30D5D49C4}"/>
          </ac:picMkLst>
        </pc:picChg>
        <pc:picChg chg="del">
          <ac:chgData name="Bethany Bolen" userId="8e338a04f9f07398" providerId="LiveId" clId="{2CC91F9C-911D-4EBB-A13E-F11E294AC8CB}" dt="2020-09-08T23:19:56.828" v="382" actId="478"/>
          <ac:picMkLst>
            <pc:docMk/>
            <pc:sldMk cId="3814210348" sldId="745"/>
            <ac:picMk id="1026" creationId="{00000000-0000-0000-0000-000000000000}"/>
          </ac:picMkLst>
        </pc:picChg>
      </pc:sldChg>
      <pc:sldChg chg="addSp delSp modSp mod">
        <pc:chgData name="Bethany Bolen" userId="8e338a04f9f07398" providerId="LiveId" clId="{2CC91F9C-911D-4EBB-A13E-F11E294AC8CB}" dt="2020-09-08T23:14:19.192" v="63" actId="478"/>
        <pc:sldMkLst>
          <pc:docMk/>
          <pc:sldMk cId="3897643535" sldId="771"/>
        </pc:sldMkLst>
        <pc:picChg chg="add mod ord">
          <ac:chgData name="Bethany Bolen" userId="8e338a04f9f07398" providerId="LiveId" clId="{2CC91F9C-911D-4EBB-A13E-F11E294AC8CB}" dt="2020-09-08T23:14:18.312" v="62" actId="167"/>
          <ac:picMkLst>
            <pc:docMk/>
            <pc:sldMk cId="3897643535" sldId="771"/>
            <ac:picMk id="6" creationId="{A8DC5005-9F48-4A9F-9A73-1C2731BD3835}"/>
          </ac:picMkLst>
        </pc:picChg>
        <pc:picChg chg="del">
          <ac:chgData name="Bethany Bolen" userId="8e338a04f9f07398" providerId="LiveId" clId="{2CC91F9C-911D-4EBB-A13E-F11E294AC8CB}" dt="2020-09-08T23:14:19.192" v="63" actId="478"/>
          <ac:picMkLst>
            <pc:docMk/>
            <pc:sldMk cId="3897643535" sldId="771"/>
            <ac:picMk id="6146" creationId="{00000000-0000-0000-0000-000000000000}"/>
          </ac:picMkLst>
        </pc:picChg>
      </pc:sldChg>
      <pc:sldChg chg="addSp delSp modSp mod">
        <pc:chgData name="Bethany Bolen" userId="8e338a04f9f07398" providerId="LiveId" clId="{2CC91F9C-911D-4EBB-A13E-F11E294AC8CB}" dt="2020-09-08T23:20:46.762" v="422" actId="478"/>
        <pc:sldMkLst>
          <pc:docMk/>
          <pc:sldMk cId="518670167" sldId="816"/>
        </pc:sldMkLst>
        <pc:picChg chg="add mod ord">
          <ac:chgData name="Bethany Bolen" userId="8e338a04f9f07398" providerId="LiveId" clId="{2CC91F9C-911D-4EBB-A13E-F11E294AC8CB}" dt="2020-09-08T23:20:45.405" v="421" actId="167"/>
          <ac:picMkLst>
            <pc:docMk/>
            <pc:sldMk cId="518670167" sldId="816"/>
            <ac:picMk id="6" creationId="{F7DF17CB-C242-4DC7-B592-5244B9AB1513}"/>
          </ac:picMkLst>
        </pc:picChg>
        <pc:picChg chg="del">
          <ac:chgData name="Bethany Bolen" userId="8e338a04f9f07398" providerId="LiveId" clId="{2CC91F9C-911D-4EBB-A13E-F11E294AC8CB}" dt="2020-09-08T23:20:46.762" v="422" actId="478"/>
          <ac:picMkLst>
            <pc:docMk/>
            <pc:sldMk cId="518670167" sldId="816"/>
            <ac:picMk id="11266" creationId="{00000000-0000-0000-0000-000000000000}"/>
          </ac:picMkLst>
        </pc:picChg>
      </pc:sldChg>
      <pc:sldChg chg="addSp delSp modSp mod">
        <pc:chgData name="Bethany Bolen" userId="8e338a04f9f07398" providerId="LiveId" clId="{2CC91F9C-911D-4EBB-A13E-F11E294AC8CB}" dt="2020-09-08T23:20:38.285" v="417" actId="1035"/>
        <pc:sldMkLst>
          <pc:docMk/>
          <pc:sldMk cId="653227138" sldId="817"/>
        </pc:sldMkLst>
        <pc:picChg chg="add mod ord">
          <ac:chgData name="Bethany Bolen" userId="8e338a04f9f07398" providerId="LiveId" clId="{2CC91F9C-911D-4EBB-A13E-F11E294AC8CB}" dt="2020-09-08T23:20:38.285" v="417" actId="1035"/>
          <ac:picMkLst>
            <pc:docMk/>
            <pc:sldMk cId="653227138" sldId="817"/>
            <ac:picMk id="6" creationId="{1E73F97E-AE10-4F1D-A08A-19EC6160080F}"/>
          </ac:picMkLst>
        </pc:picChg>
        <pc:picChg chg="del">
          <ac:chgData name="Bethany Bolen" userId="8e338a04f9f07398" providerId="LiveId" clId="{2CC91F9C-911D-4EBB-A13E-F11E294AC8CB}" dt="2020-09-08T23:20:33.697" v="410" actId="478"/>
          <ac:picMkLst>
            <pc:docMk/>
            <pc:sldMk cId="653227138" sldId="817"/>
            <ac:picMk id="10242" creationId="{00000000-0000-0000-0000-000000000000}"/>
          </ac:picMkLst>
        </pc:picChg>
      </pc:sldChg>
      <pc:sldChg chg="addSp delSp modSp mod">
        <pc:chgData name="Bethany Bolen" userId="8e338a04f9f07398" providerId="LiveId" clId="{2CC91F9C-911D-4EBB-A13E-F11E294AC8CB}" dt="2020-09-08T23:13:00.886" v="14" actId="167"/>
        <pc:sldMkLst>
          <pc:docMk/>
          <pc:sldMk cId="1973248153" sldId="912"/>
        </pc:sldMkLst>
        <pc:picChg chg="add mod ord">
          <ac:chgData name="Bethany Bolen" userId="8e338a04f9f07398" providerId="LiveId" clId="{2CC91F9C-911D-4EBB-A13E-F11E294AC8CB}" dt="2020-09-08T23:13:00.886" v="14" actId="167"/>
          <ac:picMkLst>
            <pc:docMk/>
            <pc:sldMk cId="1973248153" sldId="912"/>
            <ac:picMk id="6" creationId="{26CE57D8-2621-4196-9BBD-89A582F0C4AA}"/>
          </ac:picMkLst>
        </pc:picChg>
        <pc:picChg chg="del">
          <ac:chgData name="Bethany Bolen" userId="8e338a04f9f07398" providerId="LiveId" clId="{2CC91F9C-911D-4EBB-A13E-F11E294AC8CB}" dt="2020-09-08T23:12:54.045" v="11" actId="478"/>
          <ac:picMkLst>
            <pc:docMk/>
            <pc:sldMk cId="1973248153" sldId="912"/>
            <ac:picMk id="4098" creationId="{00000000-0000-0000-0000-000000000000}"/>
          </ac:picMkLst>
        </pc:picChg>
      </pc:sldChg>
      <pc:sldChg chg="addSp delSp modSp mod">
        <pc:chgData name="Bethany Bolen" userId="8e338a04f9f07398" providerId="LiveId" clId="{2CC91F9C-911D-4EBB-A13E-F11E294AC8CB}" dt="2020-09-08T23:13:17.607" v="19" actId="478"/>
        <pc:sldMkLst>
          <pc:docMk/>
          <pc:sldMk cId="3929199151" sldId="913"/>
        </pc:sldMkLst>
        <pc:picChg chg="add mod ord">
          <ac:chgData name="Bethany Bolen" userId="8e338a04f9f07398" providerId="LiveId" clId="{2CC91F9C-911D-4EBB-A13E-F11E294AC8CB}" dt="2020-09-08T23:13:15.825" v="18" actId="167"/>
          <ac:picMkLst>
            <pc:docMk/>
            <pc:sldMk cId="3929199151" sldId="913"/>
            <ac:picMk id="6" creationId="{F5FF64C2-63EE-4EA6-947C-33C29321109C}"/>
          </ac:picMkLst>
        </pc:picChg>
        <pc:picChg chg="add del">
          <ac:chgData name="Bethany Bolen" userId="8e338a04f9f07398" providerId="LiveId" clId="{2CC91F9C-911D-4EBB-A13E-F11E294AC8CB}" dt="2020-09-08T23:13:17.607" v="19" actId="478"/>
          <ac:picMkLst>
            <pc:docMk/>
            <pc:sldMk cId="3929199151" sldId="913"/>
            <ac:picMk id="5122" creationId="{00000000-0000-0000-0000-000000000000}"/>
          </ac:picMkLst>
        </pc:picChg>
      </pc:sldChg>
      <pc:sldChg chg="addSp delSp modSp mod">
        <pc:chgData name="Bethany Bolen" userId="8e338a04f9f07398" providerId="LiveId" clId="{2CC91F9C-911D-4EBB-A13E-F11E294AC8CB}" dt="2020-09-08T23:13:48.408" v="40" actId="167"/>
        <pc:sldMkLst>
          <pc:docMk/>
          <pc:sldMk cId="1543107098" sldId="914"/>
        </pc:sldMkLst>
        <pc:picChg chg="add mod ord">
          <ac:chgData name="Bethany Bolen" userId="8e338a04f9f07398" providerId="LiveId" clId="{2CC91F9C-911D-4EBB-A13E-F11E294AC8CB}" dt="2020-09-08T23:13:48.408" v="40" actId="167"/>
          <ac:picMkLst>
            <pc:docMk/>
            <pc:sldMk cId="1543107098" sldId="914"/>
            <ac:picMk id="6" creationId="{EDFBF1E6-2B09-41DA-8BC3-C7126B791183}"/>
          </ac:picMkLst>
        </pc:picChg>
        <pc:picChg chg="del">
          <ac:chgData name="Bethany Bolen" userId="8e338a04f9f07398" providerId="LiveId" clId="{2CC91F9C-911D-4EBB-A13E-F11E294AC8CB}" dt="2020-09-08T23:13:44.505" v="36" actId="478"/>
          <ac:picMkLst>
            <pc:docMk/>
            <pc:sldMk cId="1543107098" sldId="914"/>
            <ac:picMk id="2050" creationId="{00000000-0000-0000-0000-000000000000}"/>
          </ac:picMkLst>
        </pc:picChg>
      </pc:sldChg>
      <pc:sldChg chg="addSp delSp modSp mod">
        <pc:chgData name="Bethany Bolen" userId="8e338a04f9f07398" providerId="LiveId" clId="{2CC91F9C-911D-4EBB-A13E-F11E294AC8CB}" dt="2020-09-08T23:14:12.263" v="58" actId="1036"/>
        <pc:sldMkLst>
          <pc:docMk/>
          <pc:sldMk cId="1297826496" sldId="916"/>
        </pc:sldMkLst>
        <pc:picChg chg="add mod ord">
          <ac:chgData name="Bethany Bolen" userId="8e338a04f9f07398" providerId="LiveId" clId="{2CC91F9C-911D-4EBB-A13E-F11E294AC8CB}" dt="2020-09-08T23:14:12.263" v="58" actId="1036"/>
          <ac:picMkLst>
            <pc:docMk/>
            <pc:sldMk cId="1297826496" sldId="916"/>
            <ac:picMk id="6" creationId="{F975966E-6908-496E-98CF-AA09A86A9A60}"/>
          </ac:picMkLst>
        </pc:picChg>
        <pc:picChg chg="del">
          <ac:chgData name="Bethany Bolen" userId="8e338a04f9f07398" providerId="LiveId" clId="{2CC91F9C-911D-4EBB-A13E-F11E294AC8CB}" dt="2020-09-08T23:14:11.130" v="55" actId="478"/>
          <ac:picMkLst>
            <pc:docMk/>
            <pc:sldMk cId="1297826496" sldId="916"/>
            <ac:picMk id="5123" creationId="{00000000-0000-0000-0000-000000000000}"/>
          </ac:picMkLst>
        </pc:picChg>
      </pc:sldChg>
      <pc:sldChg chg="addSp delSp modSp mod">
        <pc:chgData name="Bethany Bolen" userId="8e338a04f9f07398" providerId="LiveId" clId="{2CC91F9C-911D-4EBB-A13E-F11E294AC8CB}" dt="2020-09-08T23:14:02.180" v="50" actId="167"/>
        <pc:sldMkLst>
          <pc:docMk/>
          <pc:sldMk cId="2688821340" sldId="917"/>
        </pc:sldMkLst>
        <pc:picChg chg="add mod ord">
          <ac:chgData name="Bethany Bolen" userId="8e338a04f9f07398" providerId="LiveId" clId="{2CC91F9C-911D-4EBB-A13E-F11E294AC8CB}" dt="2020-09-08T23:14:02.180" v="50" actId="167"/>
          <ac:picMkLst>
            <pc:docMk/>
            <pc:sldMk cId="2688821340" sldId="917"/>
            <ac:picMk id="6" creationId="{0CC7A32A-A35A-4089-987D-25E39A03F434}"/>
          </ac:picMkLst>
        </pc:picChg>
        <pc:picChg chg="del">
          <ac:chgData name="Bethany Bolen" userId="8e338a04f9f07398" providerId="LiveId" clId="{2CC91F9C-911D-4EBB-A13E-F11E294AC8CB}" dt="2020-09-08T23:13:59.633" v="47" actId="478"/>
          <ac:picMkLst>
            <pc:docMk/>
            <pc:sldMk cId="2688821340" sldId="917"/>
            <ac:picMk id="3074" creationId="{00000000-0000-0000-0000-000000000000}"/>
          </ac:picMkLst>
        </pc:picChg>
      </pc:sldChg>
      <pc:sldChg chg="addSp delSp modSp mod">
        <pc:chgData name="Bethany Bolen" userId="8e338a04f9f07398" providerId="LiveId" clId="{2CC91F9C-911D-4EBB-A13E-F11E294AC8CB}" dt="2020-09-08T23:14:44.122" v="73" actId="732"/>
        <pc:sldMkLst>
          <pc:docMk/>
          <pc:sldMk cId="3959129940" sldId="928"/>
        </pc:sldMkLst>
        <pc:picChg chg="del">
          <ac:chgData name="Bethany Bolen" userId="8e338a04f9f07398" providerId="LiveId" clId="{2CC91F9C-911D-4EBB-A13E-F11E294AC8CB}" dt="2020-09-08T23:14:38.688" v="71" actId="478"/>
          <ac:picMkLst>
            <pc:docMk/>
            <pc:sldMk cId="3959129940" sldId="928"/>
            <ac:picMk id="5" creationId="{00000000-0000-0000-0000-000000000000}"/>
          </ac:picMkLst>
        </pc:picChg>
        <pc:picChg chg="add mod ord modCrop">
          <ac:chgData name="Bethany Bolen" userId="8e338a04f9f07398" providerId="LiveId" clId="{2CC91F9C-911D-4EBB-A13E-F11E294AC8CB}" dt="2020-09-08T23:14:44.122" v="73" actId="732"/>
          <ac:picMkLst>
            <pc:docMk/>
            <pc:sldMk cId="3959129940" sldId="928"/>
            <ac:picMk id="7" creationId="{7031DC5C-F4E0-43A9-A4AC-8906C1A1EC42}"/>
          </ac:picMkLst>
        </pc:picChg>
      </pc:sldChg>
      <pc:sldChg chg="addSp delSp modSp mod">
        <pc:chgData name="Bethany Bolen" userId="8e338a04f9f07398" providerId="LiveId" clId="{2CC91F9C-911D-4EBB-A13E-F11E294AC8CB}" dt="2020-09-08T23:12:38.163" v="4" actId="478"/>
        <pc:sldMkLst>
          <pc:docMk/>
          <pc:sldMk cId="222595001" sldId="933"/>
        </pc:sldMkLst>
        <pc:picChg chg="del">
          <ac:chgData name="Bethany Bolen" userId="8e338a04f9f07398" providerId="LiveId" clId="{2CC91F9C-911D-4EBB-A13E-F11E294AC8CB}" dt="2020-09-08T23:12:38.163" v="4" actId="478"/>
          <ac:picMkLst>
            <pc:docMk/>
            <pc:sldMk cId="222595001" sldId="933"/>
            <ac:picMk id="6" creationId="{13815F43-C04D-A74E-9C46-A26B1EE25004}"/>
          </ac:picMkLst>
        </pc:picChg>
        <pc:picChg chg="add mod ord">
          <ac:chgData name="Bethany Bolen" userId="8e338a04f9f07398" providerId="LiveId" clId="{2CC91F9C-911D-4EBB-A13E-F11E294AC8CB}" dt="2020-09-08T23:12:37.153" v="3" actId="167"/>
          <ac:picMkLst>
            <pc:docMk/>
            <pc:sldMk cId="222595001" sldId="933"/>
            <ac:picMk id="7" creationId="{66CD1C09-A076-4C00-A100-A496368B6257}"/>
          </ac:picMkLst>
        </pc:picChg>
      </pc:sldChg>
      <pc:sldChg chg="addSp delSp modSp mod">
        <pc:chgData name="Bethany Bolen" userId="8e338a04f9f07398" providerId="LiveId" clId="{2CC91F9C-911D-4EBB-A13E-F11E294AC8CB}" dt="2020-09-08T23:13:30.961" v="29" actId="167"/>
        <pc:sldMkLst>
          <pc:docMk/>
          <pc:sldMk cId="3112481565" sldId="934"/>
        </pc:sldMkLst>
        <pc:picChg chg="add mod ord">
          <ac:chgData name="Bethany Bolen" userId="8e338a04f9f07398" providerId="LiveId" clId="{2CC91F9C-911D-4EBB-A13E-F11E294AC8CB}" dt="2020-09-08T23:13:30.961" v="29" actId="167"/>
          <ac:picMkLst>
            <pc:docMk/>
            <pc:sldMk cId="3112481565" sldId="934"/>
            <ac:picMk id="6" creationId="{1C6FDF9F-DCC1-46D1-A57A-31503B243AB0}"/>
          </ac:picMkLst>
        </pc:picChg>
        <pc:picChg chg="del">
          <ac:chgData name="Bethany Bolen" userId="8e338a04f9f07398" providerId="LiveId" clId="{2CC91F9C-911D-4EBB-A13E-F11E294AC8CB}" dt="2020-09-08T23:13:27.002" v="26" actId="478"/>
          <ac:picMkLst>
            <pc:docMk/>
            <pc:sldMk cId="3112481565" sldId="934"/>
            <ac:picMk id="1027" creationId="{00000000-0000-0000-0000-000000000000}"/>
          </ac:picMkLst>
        </pc:picChg>
      </pc:sldChg>
      <pc:sldChg chg="addSp delSp modSp mod">
        <pc:chgData name="Bethany Bolen" userId="8e338a04f9f07398" providerId="LiveId" clId="{2CC91F9C-911D-4EBB-A13E-F11E294AC8CB}" dt="2020-09-08T23:18:24.730" v="350" actId="1076"/>
        <pc:sldMkLst>
          <pc:docMk/>
          <pc:sldMk cId="2630402767" sldId="941"/>
        </pc:sldMkLst>
        <pc:spChg chg="add mod">
          <ac:chgData name="Bethany Bolen" userId="8e338a04f9f07398" providerId="LiveId" clId="{2CC91F9C-911D-4EBB-A13E-F11E294AC8CB}" dt="2020-09-08T23:18:24.730" v="350" actId="1076"/>
          <ac:spMkLst>
            <pc:docMk/>
            <pc:sldMk cId="2630402767" sldId="941"/>
            <ac:spMk id="10" creationId="{DD0D9383-7F0D-40A0-9841-E6B0C19E7E35}"/>
          </ac:spMkLst>
        </pc:spChg>
        <pc:picChg chg="add del ord">
          <ac:chgData name="Bethany Bolen" userId="8e338a04f9f07398" providerId="LiveId" clId="{2CC91F9C-911D-4EBB-A13E-F11E294AC8CB}" dt="2020-09-08T23:15:48.779" v="92" actId="478"/>
          <ac:picMkLst>
            <pc:docMk/>
            <pc:sldMk cId="2630402767" sldId="941"/>
            <ac:picMk id="6" creationId="{6074BFB6-7192-8947-82E5-D960333F878A}"/>
          </ac:picMkLst>
        </pc:picChg>
        <pc:picChg chg="add del mod ord">
          <ac:chgData name="Bethany Bolen" userId="8e338a04f9f07398" providerId="LiveId" clId="{2CC91F9C-911D-4EBB-A13E-F11E294AC8CB}" dt="2020-09-08T23:16:12.211" v="100" actId="1035"/>
          <ac:picMkLst>
            <pc:docMk/>
            <pc:sldMk cId="2630402767" sldId="941"/>
            <ac:picMk id="9" creationId="{2511048A-7D80-47C0-BCEB-2296CC3E2526}"/>
          </ac:picMkLst>
        </pc:picChg>
      </pc:sldChg>
      <pc:sldChg chg="addSp delSp modSp mod">
        <pc:chgData name="Bethany Bolen" userId="8e338a04f9f07398" providerId="LiveId" clId="{2CC91F9C-911D-4EBB-A13E-F11E294AC8CB}" dt="2020-09-08T23:18:52.693" v="362" actId="732"/>
        <pc:sldMkLst>
          <pc:docMk/>
          <pc:sldMk cId="2639457051" sldId="944"/>
        </pc:sldMkLst>
        <pc:picChg chg="add mod ord modCrop">
          <ac:chgData name="Bethany Bolen" userId="8e338a04f9f07398" providerId="LiveId" clId="{2CC91F9C-911D-4EBB-A13E-F11E294AC8CB}" dt="2020-09-08T23:18:52.693" v="362" actId="732"/>
          <ac:picMkLst>
            <pc:docMk/>
            <pc:sldMk cId="2639457051" sldId="944"/>
            <ac:picMk id="6" creationId="{6CCCC9CA-7056-43E3-AB33-A0839195241F}"/>
          </ac:picMkLst>
        </pc:picChg>
        <pc:picChg chg="del">
          <ac:chgData name="Bethany Bolen" userId="8e338a04f9f07398" providerId="LiveId" clId="{2CC91F9C-911D-4EBB-A13E-F11E294AC8CB}" dt="2020-09-08T23:18:43.184" v="357" actId="478"/>
          <ac:picMkLst>
            <pc:docMk/>
            <pc:sldMk cId="2639457051" sldId="944"/>
            <ac:picMk id="1026" creationId="{00000000-0000-0000-0000-000000000000}"/>
          </ac:picMkLst>
        </pc:picChg>
      </pc:sldChg>
      <pc:sldChg chg="addSp delSp modSp mod">
        <pc:chgData name="Bethany Bolen" userId="8e338a04f9f07398" providerId="LiveId" clId="{2CC91F9C-911D-4EBB-A13E-F11E294AC8CB}" dt="2020-09-08T23:19:39.036" v="372" actId="167"/>
        <pc:sldMkLst>
          <pc:docMk/>
          <pc:sldMk cId="4081599792" sldId="946"/>
        </pc:sldMkLst>
        <pc:picChg chg="add mod ord">
          <ac:chgData name="Bethany Bolen" userId="8e338a04f9f07398" providerId="LiveId" clId="{2CC91F9C-911D-4EBB-A13E-F11E294AC8CB}" dt="2020-09-08T23:19:39.036" v="372" actId="167"/>
          <ac:picMkLst>
            <pc:docMk/>
            <pc:sldMk cId="4081599792" sldId="946"/>
            <ac:picMk id="6" creationId="{88405EC7-B554-4DA8-A0DA-3E9E069E6584}"/>
          </ac:picMkLst>
        </pc:picChg>
        <pc:picChg chg="del">
          <ac:chgData name="Bethany Bolen" userId="8e338a04f9f07398" providerId="LiveId" clId="{2CC91F9C-911D-4EBB-A13E-F11E294AC8CB}" dt="2020-09-08T23:19:36.150" v="369" actId="478"/>
          <ac:picMkLst>
            <pc:docMk/>
            <pc:sldMk cId="4081599792" sldId="946"/>
            <ac:picMk id="2050" creationId="{00000000-0000-0000-0000-000000000000}"/>
          </ac:picMkLst>
        </pc:picChg>
      </pc:sldChg>
      <pc:sldChg chg="addSp delSp modSp mod">
        <pc:chgData name="Bethany Bolen" userId="8e338a04f9f07398" providerId="LiveId" clId="{2CC91F9C-911D-4EBB-A13E-F11E294AC8CB}" dt="2020-09-08T23:19:45.078" v="377" actId="478"/>
        <pc:sldMkLst>
          <pc:docMk/>
          <pc:sldMk cId="868875978" sldId="947"/>
        </pc:sldMkLst>
        <pc:picChg chg="del">
          <ac:chgData name="Bethany Bolen" userId="8e338a04f9f07398" providerId="LiveId" clId="{2CC91F9C-911D-4EBB-A13E-F11E294AC8CB}" dt="2020-09-08T23:19:45.078" v="377" actId="478"/>
          <ac:picMkLst>
            <pc:docMk/>
            <pc:sldMk cId="868875978" sldId="947"/>
            <ac:picMk id="6" creationId="{00000000-0000-0000-0000-000000000000}"/>
          </ac:picMkLst>
        </pc:picChg>
        <pc:picChg chg="add mod ord">
          <ac:chgData name="Bethany Bolen" userId="8e338a04f9f07398" providerId="LiveId" clId="{2CC91F9C-911D-4EBB-A13E-F11E294AC8CB}" dt="2020-09-08T23:19:44.391" v="376" actId="167"/>
          <ac:picMkLst>
            <pc:docMk/>
            <pc:sldMk cId="868875978" sldId="947"/>
            <ac:picMk id="7" creationId="{26F0AEF9-A968-4B73-AFCC-273D8A5F82B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stone platform in this photo is the judgement seat (bema) at Philippi. It is located on the north side of the large, paved marketplace (forum)</a:t>
            </a:r>
            <a:r>
              <a:rPr lang="en-US" baseline="0" dirty="0"/>
              <a:t> at Philippi. </a:t>
            </a:r>
            <a:r>
              <a:rPr lang="en-US" dirty="0"/>
              <a:t>It is possible that Paul and Silas were brought to this place when they were dragged before the authorities</a:t>
            </a:r>
            <a:r>
              <a:rPr lang="en-US" baseline="0" dirty="0"/>
              <a:t> (Acts 16:19).</a:t>
            </a:r>
          </a:p>
          <a:p>
            <a:endParaRPr lang="en-US" dirty="0"/>
          </a:p>
          <a:p>
            <a:r>
              <a:rPr lang="en-US" dirty="0"/>
              <a:t>jc0106151389</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700888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reference to being “shamefully treated” includes having his clothes torn off by an angry crowd at Philippi (Acts 16:22). This man is partially disrobed, although</a:t>
            </a:r>
            <a:r>
              <a:rPr lang="en-US" baseline="0" dirty="0"/>
              <a:t> Paul and Silas may have been disrobed altogether</a:t>
            </a:r>
            <a:r>
              <a:rPr lang="en-US" dirty="0"/>
              <a:t>. This statue was photographed at the National Museum of Rome at the Diocletian Baths.</a:t>
            </a:r>
          </a:p>
          <a:p>
            <a:endParaRPr lang="en-US" dirty="0"/>
          </a:p>
          <a:p>
            <a:r>
              <a:rPr lang="en-US" dirty="0"/>
              <a:t>tb0513178583</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849320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the two senators on the right who both carry a bundle of rods over their left shoulder, for inflicting punishment. This illustrates the “rods” (Lat. </a:t>
            </a:r>
            <a:r>
              <a:rPr lang="en-US" i="1" baseline="0" dirty="0"/>
              <a:t>fasces</a:t>
            </a:r>
            <a:r>
              <a:rPr lang="en-US" baseline="0" dirty="0"/>
              <a:t>) with which Paul and Silas were beat (Acts 16:22). </a:t>
            </a:r>
            <a:r>
              <a:rPr lang="en-US" dirty="0"/>
              <a:t>This cast was photographed at the Vatican Museums. </a:t>
            </a:r>
            <a:r>
              <a:rPr lang="en-US" baseline="0" dirty="0"/>
              <a:t>The next slide includes highlight overlays of each </a:t>
            </a:r>
            <a:r>
              <a:rPr lang="cs-CZ" i="1" dirty="0"/>
              <a:t>fasces</a:t>
            </a:r>
            <a:r>
              <a:rPr lang="en-US" dirty="0"/>
              <a:t> to help the viewer pick them out.</a:t>
            </a:r>
            <a:r>
              <a:rPr lang="en-US" baseline="0" dirty="0"/>
              <a:t> </a:t>
            </a:r>
            <a:endParaRPr lang="en-US" dirty="0"/>
          </a:p>
          <a:p>
            <a:endParaRPr lang="en-US" dirty="0"/>
          </a:p>
          <a:p>
            <a:r>
              <a:rPr lang="en-US" dirty="0"/>
              <a:t>tb0512176080c</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77950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the two senators on the right who both carry a bundle of rods over their left shoulder, for inflicting punishment. This illustrates the “rods” (Lat. </a:t>
            </a:r>
            <a:r>
              <a:rPr lang="en-US" i="1" baseline="0" dirty="0"/>
              <a:t>fasces</a:t>
            </a:r>
            <a:r>
              <a:rPr lang="en-US" baseline="0" dirty="0"/>
              <a:t>) with which Paul and Silas were beat (Acts 16:22). </a:t>
            </a:r>
            <a:r>
              <a:rPr lang="en-US" dirty="0"/>
              <a:t>This cast was photographed at the Vatican Museums.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dirty="0"/>
          </a:p>
          <a:p>
            <a:endParaRPr lang="en-US" dirty="0"/>
          </a:p>
          <a:p>
            <a:r>
              <a:rPr lang="en-US" dirty="0"/>
              <a:t>tb0512176080c</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99377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being stripped and beaten, Paul and Silas were thrown into the Philippian prison. Based on studies at contemporary cities, the prison at Philippi was probably situated near the forum of the city. The ruins of the forum at Philippi date to 161 BC – AD 80 and contain many public buildings, one of which may have been the prison in which Paul and Silas were held. The traditional site pictured above was a cistern that archaeologists found in 1876 near Basilica A. When Basilica A was ruined, Christians used the cistern as a place of worship, and a chapel was later built on the site. Another possible site of Paul’s imprisonment is beneath Basilica A, but neither location can be confirmed. The text only says that the prison was near the jailor’s house and that they were put in an inner cell, probably the worst part of the prison.</a:t>
            </a:r>
          </a:p>
          <a:p>
            <a:endParaRPr lang="en-US" dirty="0"/>
          </a:p>
          <a:p>
            <a:r>
              <a:rPr lang="en-US" dirty="0"/>
              <a:t>tb031106918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817650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Brian </a:t>
            </a:r>
            <a:r>
              <a:rPr lang="en-US" dirty="0" err="1"/>
              <a:t>Rapske</a:t>
            </a:r>
            <a:r>
              <a:rPr lang="en-US" dirty="0"/>
              <a:t> suggests another location for Paul’s imprisonment (1994: 126). He believes that a structure under the atrium of Basilica A served this purpose and was later used as a cistern. Basilica A was later built in the 5th century AD. It included a second story, marble floors, frescoes, and sculptures. Basilica A is located near the traditional prison of Paul.</a:t>
            </a:r>
          </a:p>
          <a:p>
            <a:endParaRPr lang="en-US" dirty="0"/>
          </a:p>
          <a:p>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latin typeface="+mn-lt"/>
                <a:ea typeface="+mn-ea"/>
                <a:cs typeface="+mn-cs"/>
              </a:rPr>
              <a:t>Rapske</a:t>
            </a:r>
            <a:r>
              <a:rPr lang="en-US" sz="1200" kern="1200" dirty="0">
                <a:solidFill>
                  <a:schemeClr val="tx1"/>
                </a:solidFill>
                <a:latin typeface="+mn-lt"/>
                <a:ea typeface="+mn-ea"/>
                <a:cs typeface="+mn-cs"/>
              </a:rPr>
              <a:t>, Brian.</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latin typeface="+mn-lt"/>
                <a:ea typeface="+mn-ea"/>
                <a:cs typeface="+mn-cs"/>
              </a:rPr>
              <a:t>1994	</a:t>
            </a:r>
            <a:r>
              <a:rPr lang="en-US" sz="1200" i="1" kern="1200" dirty="0">
                <a:solidFill>
                  <a:schemeClr val="tx1"/>
                </a:solidFill>
                <a:latin typeface="+mn-lt"/>
                <a:ea typeface="+mn-ea"/>
                <a:cs typeface="+mn-cs"/>
              </a:rPr>
              <a:t>The Book of Acts and Paul in Roman Custody. </a:t>
            </a:r>
            <a:r>
              <a:rPr lang="en-US" sz="1200" i="0" kern="1200" dirty="0">
                <a:solidFill>
                  <a:schemeClr val="tx1"/>
                </a:solidFill>
                <a:latin typeface="+mn-lt"/>
                <a:ea typeface="+mn-ea"/>
                <a:cs typeface="+mn-cs"/>
              </a:rPr>
              <a:t>The Book of Acts in its First Century Setting 3. Grand Rapids and Carlisle, UK: Eerdmans and Paternoster.</a:t>
            </a:r>
            <a:endParaRPr lang="en-US" dirty="0"/>
          </a:p>
          <a:p>
            <a:endParaRPr lang="en-US" dirty="0"/>
          </a:p>
          <a:p>
            <a:r>
              <a:rPr lang="en-US" dirty="0"/>
              <a:t>jc0106151341</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119464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would have walked on streets in Thessalonica similar to this one. </a:t>
            </a:r>
          </a:p>
          <a:p>
            <a:endParaRPr lang="en-US" dirty="0"/>
          </a:p>
          <a:p>
            <a:r>
              <a:rPr lang="en-US" dirty="0"/>
              <a:t>tb010817333</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4264352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Both the words “error” (Gk. </a:t>
            </a:r>
            <a:r>
              <a:rPr lang="en-US" i="1" dirty="0" err="1"/>
              <a:t>planē</a:t>
            </a:r>
            <a:r>
              <a:rPr lang="en-US" dirty="0"/>
              <a:t>, </a:t>
            </a:r>
            <a:r>
              <a:rPr lang="el-GR" sz="1200" b="0" i="0" u="none" strike="noStrike" kern="1200" baseline="0" dirty="0">
                <a:solidFill>
                  <a:schemeClr val="tx1"/>
                </a:solidFill>
                <a:latin typeface="+mn-lt"/>
                <a:ea typeface="+mn-ea"/>
                <a:cs typeface="+mn-cs"/>
              </a:rPr>
              <a:t>πλάνη</a:t>
            </a:r>
            <a:r>
              <a:rPr lang="en-US" dirty="0"/>
              <a:t>) and “deceit” (Gk. </a:t>
            </a:r>
            <a:r>
              <a:rPr lang="en-US" i="1" dirty="0" err="1"/>
              <a:t>dolos</a:t>
            </a:r>
            <a:r>
              <a:rPr lang="en-US" dirty="0"/>
              <a:t>, </a:t>
            </a:r>
            <a:r>
              <a:rPr lang="el-GR" sz="1200" b="0" i="0" u="none" strike="noStrike" kern="1200" baseline="0" dirty="0">
                <a:solidFill>
                  <a:schemeClr val="tx1"/>
                </a:solidFill>
                <a:latin typeface="+mn-lt"/>
                <a:ea typeface="+mn-ea"/>
                <a:cs typeface="+mn-cs"/>
              </a:rPr>
              <a:t>δόλος</a:t>
            </a:r>
            <a:r>
              <a:rPr lang="en-US" dirty="0"/>
              <a:t>) can include</a:t>
            </a:r>
            <a:r>
              <a:rPr lang="en-US" baseline="0" dirty="0"/>
              <a:t> the idea </a:t>
            </a:r>
            <a:r>
              <a:rPr lang="en-US" dirty="0"/>
              <a:t>of deception. This concept is illustrated here by a statue of a woman holding a theater mask. </a:t>
            </a:r>
            <a:r>
              <a:rPr lang="en-US" sz="1200" b="0" dirty="0"/>
              <a:t>The use of masks </a:t>
            </a:r>
            <a:r>
              <a:rPr lang="en-US" sz="1200" b="0" baseline="0" dirty="0"/>
              <a:t>allowed an actor to portray someone whom they were not, as with this female holding the mask of a bearded male. By contrast, Paul claims to have been genuine and truthful in his presentation of the gospel to the Thessalonians. It is thought that this 2nd century AD statue is a copy of a 5th century BC original. This statue was photographed at the</a:t>
            </a:r>
            <a:r>
              <a:rPr lang="en-US" sz="1200" b="0" dirty="0"/>
              <a:t> Naples Archaeological Museum.</a:t>
            </a:r>
          </a:p>
          <a:p>
            <a:endParaRPr lang="en-US" dirty="0"/>
          </a:p>
          <a:p>
            <a:r>
              <a:rPr lang="en-US" dirty="0"/>
              <a:t>tb0515171184</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4264352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Examination of the heart was a widespread concept in antiquity. This is famously seen in the Egyptian book of the dead. </a:t>
            </a:r>
            <a:r>
              <a:rPr lang="en-US" dirty="0"/>
              <a:t>The scene portrayed on this papyrus is from the Egyptian Book of the Dead. It depicts what was perhaps the most critical moment in the</a:t>
            </a:r>
            <a:r>
              <a:rPr lang="en-US" baseline="0" dirty="0"/>
              <a:t> Egyptian belief regarding the afterlife,</a:t>
            </a:r>
            <a:r>
              <a:rPr lang="en-US" dirty="0"/>
              <a:t> the weighing of the heart. The jackal-headed god Anubis conducts the weighing of </a:t>
            </a:r>
            <a:r>
              <a:rPr lang="en-US" dirty="0" err="1"/>
              <a:t>Hunefer’s</a:t>
            </a:r>
            <a:r>
              <a:rPr lang="en-US" dirty="0"/>
              <a:t> heart (dressed in white) while the ibis-headed god Thoth stands to the right of the scales recording the outcome. The heart</a:t>
            </a:r>
            <a:r>
              <a:rPr lang="en-US" baseline="0" dirty="0"/>
              <a:t> of the deceased, hanging from the left end of the scale, is weighed against a feather of Maat (truth and righteousness) on the right.</a:t>
            </a:r>
            <a:r>
              <a:rPr lang="en-US" dirty="0"/>
              <a:t> This is connected to the so-called 42 declarations of purity that appear in funerary contexts. Those entering the afterlife would be tested based on whether they lived upright lives according to those rules. To the right of the weighing scene is a depiction of the white-robed </a:t>
            </a:r>
            <a:r>
              <a:rPr lang="en-US" dirty="0" err="1"/>
              <a:t>Hunefer</a:t>
            </a:r>
            <a:r>
              <a:rPr lang="en-US" dirty="0"/>
              <a:t> who has been vindicated at the scales of judgment and is being led to the god Osiris. This display was photographed at the British Museum. See the next slide for a close-up.</a:t>
            </a:r>
          </a:p>
          <a:p>
            <a:endParaRPr lang="en-US" dirty="0"/>
          </a:p>
          <a:p>
            <a:r>
              <a:rPr lang="en-US" dirty="0"/>
              <a:t>cl0712191422</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447134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close-up of the papyrus in the previous slide shows the details of the weighing of the heart against the feather of Maat. Such scenes continued to be produced into the Greco-Roman period.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cl0712191922</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82068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translated here as “coming” in Greek is </a:t>
            </a:r>
            <a:r>
              <a:rPr lang="el-GR" sz="1200" kern="1200" dirty="0" err="1">
                <a:solidFill>
                  <a:schemeClr val="tx1"/>
                </a:solidFill>
                <a:effectLst/>
                <a:latin typeface="+mn-lt"/>
                <a:ea typeface="+mn-ea"/>
                <a:cs typeface="+mn-cs"/>
              </a:rPr>
              <a:t>εἴσοδον</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eisodon</a:t>
            </a:r>
            <a:r>
              <a:rPr lang="en-US" sz="1200" kern="1200" dirty="0">
                <a:solidFill>
                  <a:schemeClr val="tx1"/>
                </a:solidFill>
                <a:effectLst/>
                <a:latin typeface="+mn-lt"/>
                <a:ea typeface="+mn-ea"/>
                <a:cs typeface="+mn-cs"/>
              </a:rPr>
              <a:t>) and literally means “in-road.” The main road Paul took to reach Thessalonica was the Via Egnatia, a segment of which is pictured above. </a:t>
            </a:r>
            <a:r>
              <a:rPr lang="en-US" dirty="0"/>
              <a:t>The Via Egnatia was the Roman trade route which spread across Macedonia to connect the Aegean with the Adriatic Sea. For more on this, see the slides on 1 Thessalonians 1:8.</a:t>
            </a:r>
          </a:p>
          <a:p>
            <a:endParaRPr lang="en-US" dirty="0"/>
          </a:p>
          <a:p>
            <a:r>
              <a:rPr lang="en-US" dirty="0"/>
              <a:t>tb031106989</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3182607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example of the Book of the Dead, closer to the time of Paul. This display was photographed at the Berlin Egyptian Museum and Papyrus Collection. </a:t>
            </a:r>
          </a:p>
          <a:p>
            <a:endParaRPr lang="en-US" dirty="0"/>
          </a:p>
          <a:p>
            <a:r>
              <a:rPr lang="en-US" dirty="0"/>
              <a:t>adr070511710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922454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inscription is a poem in Greek written by </a:t>
            </a:r>
            <a:r>
              <a:rPr lang="en-US" sz="1200" kern="1200" dirty="0" err="1">
                <a:solidFill>
                  <a:schemeClr val="tx1"/>
                </a:solidFill>
                <a:effectLst/>
                <a:latin typeface="+mn-lt"/>
                <a:ea typeface="+mn-ea"/>
                <a:cs typeface="+mn-cs"/>
              </a:rPr>
              <a:t>Damaios</a:t>
            </a:r>
            <a:r>
              <a:rPr lang="en-US" sz="1200" kern="1200" dirty="0">
                <a:solidFill>
                  <a:schemeClr val="tx1"/>
                </a:solidFill>
                <a:effectLst/>
                <a:latin typeface="+mn-lt"/>
                <a:ea typeface="+mn-ea"/>
                <a:cs typeface="+mn-cs"/>
              </a:rPr>
              <a:t> of Thessaloniki to the Egyptian god Osiris, describing his death and dismemberment by his brother Seth and his later resurrection by his wife Isis. It illustrates the influence of Egyptian religion on the population of Thessalonica (as was true with most Greek and Roman cities), suggesting that the audience to whom Paul wrote would have been familiar with the Egyptian</a:t>
            </a:r>
            <a:r>
              <a:rPr lang="en-US" sz="1200" kern="1200" baseline="0" dirty="0">
                <a:solidFill>
                  <a:schemeClr val="tx1"/>
                </a:solidFill>
                <a:effectLst/>
                <a:latin typeface="+mn-lt"/>
                <a:ea typeface="+mn-ea"/>
                <a:cs typeface="+mn-cs"/>
              </a:rPr>
              <a:t> “weighing of the heart” beliefs. This inscription was photographed at the </a:t>
            </a:r>
            <a:r>
              <a:rPr lang="en-US" dirty="0"/>
              <a:t>Archaeological Museum of Thessaloniki. </a:t>
            </a:r>
            <a:r>
              <a:rPr lang="en-US" sz="1200" kern="1200" dirty="0">
                <a:solidFill>
                  <a:schemeClr val="tx1"/>
                </a:solidFill>
                <a:effectLst/>
                <a:latin typeface="+mn-lt"/>
                <a:ea typeface="+mn-ea"/>
                <a:cs typeface="+mn-cs"/>
              </a:rPr>
              <a:t>This image comes from </a:t>
            </a:r>
            <a:r>
              <a:rPr lang="en-US" dirty="0" err="1"/>
              <a:t>Pvasiliadis</a:t>
            </a:r>
            <a:r>
              <a:rPr lang="en-US" dirty="0"/>
              <a:t> and is licensed under CC BY-SA 3.0, via Wikimedia Commons: https://commons.wikimedia.org/wiki/File:DAMAIOS_Poem_to_Osiris_Death_125_100_BCE_Thessaloniki_Museum_Greece.JPG.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wiki11182007737</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4378570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writers well-known in Paul’s day warned about the flattery and self-seeking character of the sophists. The sophists were professional teachers who traveled around offering education on various subjects including philosophy and rhetoric, sometimes amassing considerable wealth and fame. It is easy to imagine that some of Paul’s opponents may have tried to associate Paul with such self-seeking, traveling teachers. </a:t>
            </a:r>
            <a:r>
              <a:rPr lang="en-US" dirty="0" err="1"/>
              <a:t>Herodes</a:t>
            </a:r>
            <a:r>
              <a:rPr lang="en-US" dirty="0"/>
              <a:t> Atticus, pictured here, was a sophist (and a Roman senator)</a:t>
            </a:r>
            <a:r>
              <a:rPr lang="en-US" baseline="0" dirty="0"/>
              <a:t> </a:t>
            </a:r>
            <a:r>
              <a:rPr lang="en-US" dirty="0"/>
              <a:t>about</a:t>
            </a:r>
            <a:r>
              <a:rPr lang="en-US" baseline="0" dirty="0"/>
              <a:t> a century later. </a:t>
            </a:r>
            <a:r>
              <a:rPr lang="en-US" dirty="0"/>
              <a:t>This bust was photographed at the Louvre Museum. This image comes from Marie-Lan Nguyen and is licensed under CC BY 3.0, via Wikimedia Commons: https://commons.wikimedia.org/wiki/File:Herodes_Atticus_Louvre_Ma1164_n2.jpg.</a:t>
            </a:r>
          </a:p>
          <a:p>
            <a:endParaRPr lang="en-US" dirty="0"/>
          </a:p>
          <a:p>
            <a:r>
              <a:rPr lang="en-US" sz="1200" kern="1200" dirty="0">
                <a:solidFill>
                  <a:schemeClr val="tx1"/>
                </a:solidFill>
                <a:effectLst/>
                <a:latin typeface="+mn-lt"/>
                <a:ea typeface="+mn-ea"/>
                <a:cs typeface="+mn-cs"/>
              </a:rPr>
              <a:t>wiki0205201008302848</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66898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Witness testimony was an important part of establishing truthfulness or validity in the ancient world. This will, apparently from the early 2nd century AD, is signed by six witnesses at the bottom to authenticate it. Paul here appeals to God as witness for the authentication of his sincere ministry to the Thessalonians. Though damaged, several instances can be seen of the word “I bear witness” (Gk. </a:t>
            </a:r>
            <a:r>
              <a:rPr lang="en-US" i="1" dirty="0" err="1"/>
              <a:t>martureō</a:t>
            </a:r>
            <a:r>
              <a:rPr lang="en-US" i="0" dirty="0"/>
              <a:t>, </a:t>
            </a:r>
            <a:r>
              <a:rPr lang="el-GR" sz="1200" kern="1200" dirty="0" err="1">
                <a:solidFill>
                  <a:schemeClr val="tx1"/>
                </a:solidFill>
                <a:effectLst/>
                <a:latin typeface="+mn-lt"/>
                <a:ea typeface="+mn-ea"/>
                <a:cs typeface="+mn-cs"/>
              </a:rPr>
              <a:t>μαρτυρέω</a:t>
            </a:r>
            <a:r>
              <a:rPr lang="en-US" i="0" dirty="0"/>
              <a:t>), the noun form of which Paul ascribes to God here. See the next slide for a close-up. </a:t>
            </a:r>
            <a:r>
              <a:rPr lang="en-US" dirty="0"/>
              <a:t>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/x-2513/5589r.tif. University of Michigan Library Digital Collections. Accessed: Dec 22,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umich55892513</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464369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Highlighted are several instances of the word “I bear witness” (Gk. </a:t>
            </a:r>
            <a:r>
              <a:rPr lang="en-US" i="1" dirty="0" err="1"/>
              <a:t>martureō</a:t>
            </a:r>
            <a:r>
              <a:rPr lang="en-US" i="0" dirty="0"/>
              <a:t>, </a:t>
            </a:r>
            <a:r>
              <a:rPr lang="el-GR" sz="1200" kern="1200" dirty="0" err="1">
                <a:solidFill>
                  <a:schemeClr val="tx1"/>
                </a:solidFill>
                <a:effectLst/>
                <a:latin typeface="+mn-lt"/>
                <a:ea typeface="+mn-ea"/>
                <a:cs typeface="+mn-cs"/>
              </a:rPr>
              <a:t>μαρτυρέω</a:t>
            </a:r>
            <a:r>
              <a:rPr lang="en-US" i="0" dirty="0"/>
              <a:t>), the noun form of which Paul ascribes to God here. </a:t>
            </a:r>
            <a:r>
              <a:rPr lang="en-US" dirty="0"/>
              <a:t>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/x-2513/5589r.tif. University of Michigan Library Digital Collections. Accessed: Dec 22,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umich55892513</a:t>
            </a:r>
            <a:endParaRPr lang="en-US" i="0" dirty="0"/>
          </a:p>
        </p:txBody>
      </p:sp>
      <p:sp>
        <p:nvSpPr>
          <p:cNvPr id="4" name="Slide Number Placeholder 3"/>
          <p:cNvSpPr>
            <a:spLocks noGrp="1"/>
          </p:cNvSpPr>
          <p:nvPr>
            <p:ph type="sldNum" sz="quarter" idx="5"/>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4523065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was standard for pagans to</a:t>
            </a:r>
            <a:r>
              <a:rPr lang="en-US" baseline="0" dirty="0"/>
              <a:t> seek glory from men at the time of Paul. Claudius was the Roman emperor when Paul wrote to the Thessalonians. This statue of Claudius depicts him as the god Jupiter, an obvious effort to gain the praise of men. Symbols often associated with Jupiter were the thunderbolt, eagle, and oak tree; these are incorporated into this statue by the eagle at his feet, the staff in his left hand, and the wreath of oak leaves on his head. </a:t>
            </a:r>
            <a:r>
              <a:rPr lang="en-US" dirty="0"/>
              <a:t>This statue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tb012001001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2223329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statue of Paul at the Archbasilica of St. John Lateran venerates Paul as an apostle. Paul is easily identifiable in medieval</a:t>
            </a:r>
            <a:r>
              <a:rPr lang="en-US" baseline="0" dirty="0"/>
              <a:t> artwork by his receding hairline and long beard. He carries a sword as the symbol of his martyrdom, and a book which represents his contribution to the New Testament. Based on Paul’s statement in this verse, he would likely object to such veneration. </a:t>
            </a:r>
            <a:endParaRPr lang="en-US" dirty="0"/>
          </a:p>
          <a:p>
            <a:endParaRPr lang="en-US" dirty="0"/>
          </a:p>
          <a:p>
            <a:r>
              <a:rPr lang="en-US" dirty="0"/>
              <a:t>tb112102046</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222332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role of the mother in nurturing children was extremely important in the ancient world, as seen in both written discussions on the subject, as well as many depictions of the tender care of a nursing mother toward her child. Paul draws on this most tender of relationships to describe the care he, Timothy, and Silas had for the Thessalonians. This terracotta</a:t>
            </a:r>
            <a:r>
              <a:rPr lang="en-US" baseline="0" dirty="0"/>
              <a:t> statue </a:t>
            </a:r>
            <a:r>
              <a:rPr lang="en-US" dirty="0"/>
              <a:t>was photographed at the Istanbul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tb041705848</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577577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clay statue was photographed at the Arles Museum in France.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tb091919132</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508773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limestone statuette illustrates that</a:t>
            </a:r>
            <a:r>
              <a:rPr lang="en-US" baseline="0" dirty="0"/>
              <a:t> the picture of a woman and nursing child has been considered worthy of artistic representation for many millennia. </a:t>
            </a:r>
            <a:r>
              <a:rPr lang="en-US" dirty="0"/>
              <a:t>This image comes from The Metropolitan Museum of Art and is in the public domain. Source: https://www.metmuseum.org/art/collection/search/543905.</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met543905</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834148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walls shown here date to the Byzantine</a:t>
            </a:r>
            <a:r>
              <a:rPr lang="en-US" baseline="0" dirty="0"/>
              <a:t> period, circa AD 390, but it is known that the city was fortified as early as the 4th century BC.</a:t>
            </a:r>
            <a:endParaRPr lang="en-US" dirty="0"/>
          </a:p>
          <a:p>
            <a:endParaRPr lang="en-US" dirty="0"/>
          </a:p>
          <a:p>
            <a:r>
              <a:rPr lang="en-US" dirty="0"/>
              <a:t>jc0107151588</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words are</a:t>
            </a:r>
            <a:r>
              <a:rPr lang="en-US" baseline="0" dirty="0"/>
              <a:t> reminiscent of the words of Jesus as He looked over the city of Jerusalem</a:t>
            </a:r>
            <a:r>
              <a:rPr lang="en-US" dirty="0"/>
              <a:t>: “</a:t>
            </a:r>
            <a:r>
              <a:rPr lang="en-US" sz="1200" kern="1200" dirty="0">
                <a:solidFill>
                  <a:schemeClr val="tx1"/>
                </a:solidFill>
                <a:effectLst/>
                <a:latin typeface="+mn-lt"/>
                <a:ea typeface="+mn-ea"/>
                <a:cs typeface="+mn-cs"/>
              </a:rPr>
              <a:t>How often would I have gathered thy children together, even as a hen gathers her chicks under her wings” (</a:t>
            </a:r>
            <a:r>
              <a:rPr lang="en-US" dirty="0"/>
              <a:t>Matt 23:37</a:t>
            </a:r>
            <a:r>
              <a:rPr lang="en-US" sz="1200" kern="1200" dirty="0">
                <a:solidFill>
                  <a:schemeClr val="tx1"/>
                </a:solidFill>
                <a:effectLst/>
                <a:latin typeface="+mn-lt"/>
                <a:ea typeface="+mn-ea"/>
                <a:cs typeface="+mn-cs"/>
              </a:rPr>
              <a:t>). Shortly afterward,</a:t>
            </a:r>
            <a:r>
              <a:rPr lang="en-US" sz="1200" kern="1200" baseline="0" dirty="0">
                <a:solidFill>
                  <a:schemeClr val="tx1"/>
                </a:solidFill>
                <a:effectLst/>
                <a:latin typeface="+mn-lt"/>
                <a:ea typeface="+mn-ea"/>
                <a:cs typeface="+mn-cs"/>
              </a:rPr>
              <a:t> Jesus did in fact give up His life for those He loved, in keeping with what Paul states here. The mosaic pictured here is</a:t>
            </a:r>
            <a:r>
              <a:rPr lang="en-US" sz="1200" kern="1200" dirty="0">
                <a:solidFill>
                  <a:schemeClr val="tx1"/>
                </a:solidFill>
                <a:effectLst/>
                <a:latin typeface="+mn-lt"/>
                <a:ea typeface="+mn-ea"/>
                <a:cs typeface="+mn-cs"/>
              </a:rPr>
              <a:t> from Dominus </a:t>
            </a:r>
            <a:r>
              <a:rPr lang="en-US" sz="1200" kern="1200" dirty="0" err="1">
                <a:solidFill>
                  <a:schemeClr val="tx1"/>
                </a:solidFill>
                <a:effectLst/>
                <a:latin typeface="+mn-lt"/>
                <a:ea typeface="+mn-ea"/>
                <a:cs typeface="+mn-cs"/>
              </a:rPr>
              <a:t>Flevit</a:t>
            </a:r>
            <a:r>
              <a:rPr lang="en-US" sz="1200" kern="1200" dirty="0">
                <a:solidFill>
                  <a:schemeClr val="tx1"/>
                </a:solidFill>
                <a:effectLst/>
                <a:latin typeface="+mn-lt"/>
                <a:ea typeface="+mn-ea"/>
                <a:cs typeface="+mn-cs"/>
              </a:rPr>
              <a:t> on the Mount of Olives, a traditional location of the Olivet Discourse which Jesus delivered just after uttering the words of Matthew 23:37.</a:t>
            </a:r>
            <a:endParaRPr lang="en-US" dirty="0"/>
          </a:p>
          <a:p>
            <a:endParaRPr lang="en-US" dirty="0"/>
          </a:p>
          <a:p>
            <a:r>
              <a:rPr lang="en-US" dirty="0"/>
              <a:t>tb060116981</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607372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According to Acts 18:3, the labor in which Paul was trained to work was tentmaking. Early photos of tentmakers like the one above illustrate the use of weaving implements such as those in use during Paul’s day. One may compare this scene with the one depicted below on an ancient Greek oil flask. This American Colony photo was taken </a:t>
            </a:r>
            <a:r>
              <a:rPr lang="en-US" dirty="0"/>
              <a:t>between 1900 and 1920. </a:t>
            </a:r>
            <a:endParaRPr lang="en-US" sz="1200" kern="1200" dirty="0">
              <a:solidFill>
                <a:schemeClr val="tx1"/>
              </a:solidFill>
              <a:effectLst/>
              <a:latin typeface="+mn-lt"/>
              <a:ea typeface="+mn-ea"/>
              <a:cs typeface="+mn-cs"/>
            </a:endParaRPr>
          </a:p>
          <a:p>
            <a:endParaRPr lang="en-US" dirty="0"/>
          </a:p>
          <a:p>
            <a:r>
              <a:rPr lang="en-US" dirty="0"/>
              <a:t>mat05273</a:t>
            </a:r>
          </a:p>
        </p:txBody>
      </p:sp>
    </p:spTree>
    <p:extLst>
      <p:ext uri="{BB962C8B-B14F-4D97-AF65-F5344CB8AC3E}">
        <p14:creationId xmlns:p14="http://schemas.microsoft.com/office/powerpoint/2010/main" val="809051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1900 and</a:t>
            </a:r>
            <a:r>
              <a:rPr lang="en-US" baseline="0" dirty="0"/>
              <a:t> </a:t>
            </a:r>
            <a:r>
              <a:rPr lang="en-US" dirty="0"/>
              <a:t>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mat05270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32</a:t>
            </a:fld>
            <a:endParaRPr lang="en-US"/>
          </a:p>
        </p:txBody>
      </p:sp>
    </p:spTree>
    <p:extLst>
      <p:ext uri="{BB962C8B-B14F-4D97-AF65-F5344CB8AC3E}">
        <p14:creationId xmlns:p14="http://schemas.microsoft.com/office/powerpoint/2010/main" val="18870772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1898 and 1946.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mat05414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33</a:t>
            </a:fld>
            <a:endParaRPr lang="en-US"/>
          </a:p>
        </p:txBody>
      </p:sp>
    </p:spTree>
    <p:extLst>
      <p:ext uri="{BB962C8B-B14F-4D97-AF65-F5344CB8AC3E}">
        <p14:creationId xmlns:p14="http://schemas.microsoft.com/office/powerpoint/2010/main" val="1887077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Aquila, and Priscilla were all tentmakers. In the Middle East, tent-making is still a trade, essential for the nomadic lifestyle of modern Bedouins. </a:t>
            </a:r>
          </a:p>
          <a:p>
            <a:endParaRPr lang="en-US" dirty="0"/>
          </a:p>
          <a:p>
            <a:r>
              <a:rPr lang="en-US" dirty="0"/>
              <a:t>tb011310445</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3581520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image comes from The Metropolitan Museum of Art and is in the public domain. Source: https://www.metmuseum.org/art/collection/search/253348.</a:t>
            </a:r>
          </a:p>
          <a:p>
            <a:endParaRPr lang="en-US" dirty="0"/>
          </a:p>
          <a:p>
            <a:r>
              <a:rPr lang="en-US" dirty="0"/>
              <a:t>met253348</a:t>
            </a:r>
          </a:p>
        </p:txBody>
      </p:sp>
    </p:spTree>
    <p:extLst>
      <p:ext uri="{BB962C8B-B14F-4D97-AF65-F5344CB8AC3E}">
        <p14:creationId xmlns:p14="http://schemas.microsoft.com/office/powerpoint/2010/main" val="10940988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line of shops ran along the south side of the forum at Thessalonica. These remained in use long after the rest of the forum was abandoned, possibly lingering into the 14th century. As a tentmaker, Paul could have potentially worked out of one of these shops.</a:t>
            </a:r>
          </a:p>
          <a:p>
            <a:endParaRPr lang="en-US" dirty="0"/>
          </a:p>
          <a:p>
            <a:r>
              <a:rPr lang="en-US" dirty="0"/>
              <a:t>tb010817321</a:t>
            </a:r>
          </a:p>
        </p:txBody>
      </p:sp>
    </p:spTree>
    <p:extLst>
      <p:ext uri="{BB962C8B-B14F-4D97-AF65-F5344CB8AC3E}">
        <p14:creationId xmlns:p14="http://schemas.microsoft.com/office/powerpoint/2010/main" val="1229383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tb010817324</a:t>
            </a:r>
          </a:p>
        </p:txBody>
      </p:sp>
    </p:spTree>
    <p:extLst>
      <p:ext uri="{BB962C8B-B14F-4D97-AF65-F5344CB8AC3E}">
        <p14:creationId xmlns:p14="http://schemas.microsoft.com/office/powerpoint/2010/main" val="3563952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“devoutly” (Gk. </a:t>
            </a:r>
            <a:r>
              <a:rPr lang="en-US" i="1" dirty="0" err="1"/>
              <a:t>hosiōs</a:t>
            </a:r>
            <a:r>
              <a:rPr lang="en-US" dirty="0"/>
              <a:t>, </a:t>
            </a:r>
            <a:r>
              <a:rPr lang="el-GR" sz="1200" b="0" i="0" u="none" strike="noStrike" kern="1200" baseline="0" dirty="0">
                <a:solidFill>
                  <a:schemeClr val="tx1"/>
                </a:solidFill>
                <a:latin typeface="+mn-lt"/>
                <a:ea typeface="+mn-ea"/>
                <a:cs typeface="+mn-cs"/>
              </a:rPr>
              <a:t>ὁσίως</a:t>
            </a:r>
            <a:r>
              <a:rPr lang="en-US" dirty="0"/>
              <a:t>) is an adverb of the word “devout” (Gk. </a:t>
            </a:r>
            <a:r>
              <a:rPr lang="en-US" i="1" dirty="0" err="1"/>
              <a:t>hosios</a:t>
            </a:r>
            <a:r>
              <a:rPr lang="en-US" dirty="0"/>
              <a:t>, </a:t>
            </a:r>
            <a:r>
              <a:rPr lang="el-GR" sz="1200" b="0" i="0" u="none" strike="noStrike" kern="1200" baseline="0" dirty="0">
                <a:solidFill>
                  <a:schemeClr val="tx1"/>
                </a:solidFill>
                <a:latin typeface="+mn-lt"/>
                <a:ea typeface="+mn-ea"/>
                <a:cs typeface="+mn-cs"/>
              </a:rPr>
              <a:t>ὅσιος</a:t>
            </a:r>
            <a:r>
              <a:rPr lang="en-US" dirty="0"/>
              <a:t>), which describes a person who is devout</a:t>
            </a:r>
            <a:r>
              <a:rPr lang="en-US" baseline="0" dirty="0"/>
              <a:t> or pleasing to God. In the Greco-Roman world, this was the kind of person who prayed and sacrificed to the gods, who was conscious of the basic taboos (like pollution due to bloodshed), and who was hospitable. This idea is illustrated here by a depiction of a man pouring a libation, a liquid offering to the gods. </a:t>
            </a:r>
            <a:r>
              <a:rPr lang="en-US" dirty="0"/>
              <a:t>This kylix was photographed at the Delphi Museum.</a:t>
            </a:r>
          </a:p>
          <a:p>
            <a:endParaRPr lang="en-US" dirty="0"/>
          </a:p>
          <a:p>
            <a:r>
              <a:rPr lang="en-US" dirty="0"/>
              <a:t>mjb010917279c</a:t>
            </a:r>
          </a:p>
        </p:txBody>
      </p:sp>
    </p:spTree>
    <p:extLst>
      <p:ext uri="{BB962C8B-B14F-4D97-AF65-F5344CB8AC3E}">
        <p14:creationId xmlns:p14="http://schemas.microsoft.com/office/powerpoint/2010/main" val="35639524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“uprightly” (Gk. </a:t>
            </a:r>
            <a:r>
              <a:rPr lang="en-US" i="1" dirty="0" err="1"/>
              <a:t>dikaiōs</a:t>
            </a:r>
            <a:r>
              <a:rPr lang="en-US" dirty="0"/>
              <a:t>, </a:t>
            </a:r>
            <a:r>
              <a:rPr lang="el-GR" sz="1200" b="0" i="0" u="none" strike="noStrike" kern="1200" baseline="0" dirty="0">
                <a:solidFill>
                  <a:schemeClr val="tx1"/>
                </a:solidFill>
                <a:latin typeface="+mn-lt"/>
                <a:ea typeface="+mn-ea"/>
                <a:cs typeface="+mn-cs"/>
              </a:rPr>
              <a:t>δικαίως</a:t>
            </a:r>
            <a:r>
              <a:rPr lang="en-US" dirty="0"/>
              <a:t>) could as easily</a:t>
            </a:r>
            <a:r>
              <a:rPr lang="en-US" baseline="0" dirty="0"/>
              <a:t> be translated “righteously.” It represents ideas of fairness, justice, and was often used in the context of judges and the courtroom. The two men depicted on this kylix are engaged in a brutal kind of fighting known as </a:t>
            </a:r>
            <a:r>
              <a:rPr lang="en-US" i="1" baseline="0" dirty="0"/>
              <a:t>pankration</a:t>
            </a:r>
            <a:r>
              <a:rPr lang="en-US" baseline="0" dirty="0"/>
              <a:t>. A mixture of wrestling and boxing, the sport had very few rules. </a:t>
            </a:r>
            <a:r>
              <a:rPr lang="en-US" dirty="0"/>
              <a:t>The only things not acceptable were biting, striking the groin, and gouging out the opponent's eyes.</a:t>
            </a:r>
            <a:r>
              <a:rPr lang="en-US" baseline="0" dirty="0"/>
              <a:t> In this scene, </a:t>
            </a:r>
            <a:r>
              <a:rPr lang="en-US" dirty="0"/>
              <a:t>the fighter on the right tries to gouge his opponent's eye; the umpire is about to strike him for this foul. When he states in this verse that he acted “uprightly,” Paul is disavowing this sort of behavior,</a:t>
            </a:r>
            <a:r>
              <a:rPr lang="en-US" baseline="0" dirty="0"/>
              <a:t> claiming instead that he acted in a way that was fair and just. </a:t>
            </a:r>
            <a:r>
              <a:rPr lang="en-US" dirty="0"/>
              <a:t>This vase was photographed at the British Museum. This image comes from </a:t>
            </a:r>
            <a:r>
              <a:rPr lang="en-US" sz="1200" b="0" i="0" kern="1200" dirty="0">
                <a:solidFill>
                  <a:schemeClr val="tx1"/>
                </a:solidFill>
                <a:effectLst/>
                <a:latin typeface="+mn-lt"/>
                <a:ea typeface="+mn-ea"/>
                <a:cs typeface="+mn-cs"/>
              </a:rPr>
              <a:t>Marie-Lan Nguyen and is in the p</a:t>
            </a:r>
            <a:r>
              <a:rPr lang="en-US" dirty="0"/>
              <a:t>ublic domain, via Wikimedia Commons: https://commons.wikimedia.org/wiki/File:Foul_pankration_at_Kylix_by_the_Foundry_Painter_BM_VaseE78.jpg. Removable graphics have been added to avoid causing surprise or offense.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wiki0821200710102105</a:t>
            </a:r>
          </a:p>
        </p:txBody>
      </p:sp>
    </p:spTree>
    <p:extLst>
      <p:ext uri="{BB962C8B-B14F-4D97-AF65-F5344CB8AC3E}">
        <p14:creationId xmlns:p14="http://schemas.microsoft.com/office/powerpoint/2010/main" val="3563952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inscription was donated to a temple at </a:t>
            </a:r>
            <a:r>
              <a:rPr lang="en-US" baseline="0" dirty="0" err="1"/>
              <a:t>Aliki</a:t>
            </a:r>
            <a:r>
              <a:rPr lang="en-US" baseline="0" dirty="0"/>
              <a:t> (</a:t>
            </a:r>
            <a:r>
              <a:rPr lang="en-US" baseline="0" dirty="0" err="1"/>
              <a:t>Alykes</a:t>
            </a:r>
            <a:r>
              <a:rPr lang="en-US" baseline="0" dirty="0"/>
              <a:t>) on the island of </a:t>
            </a:r>
            <a:r>
              <a:rPr lang="en-US" dirty="0"/>
              <a:t>Zakynthos, Greece, by a tradesman who</a:t>
            </a:r>
            <a:r>
              <a:rPr lang="en-US" baseline="0" dirty="0"/>
              <a:t> identifies himself as from the city of Thessalonica. </a:t>
            </a:r>
            <a:r>
              <a:rPr lang="en-US" dirty="0"/>
              <a:t>This image comes from </a:t>
            </a:r>
            <a:r>
              <a:rPr lang="en-US" dirty="0" err="1"/>
              <a:t>Marsyas</a:t>
            </a:r>
            <a:r>
              <a:rPr lang="en-US" dirty="0"/>
              <a:t> and is licensed under</a:t>
            </a:r>
            <a:r>
              <a:rPr lang="en-US" baseline="0" dirty="0"/>
              <a:t> </a:t>
            </a:r>
            <a:r>
              <a:rPr lang="en-US" b="0" dirty="0"/>
              <a:t>CC BY-SA 3.0, via Wikimedia Commons</a:t>
            </a:r>
            <a:r>
              <a:rPr lang="en-US" baseline="0" dirty="0"/>
              <a:t>: https://commons.wikimedia.org/wiki/File:Aliki_inscription.jpg. The next slide includes a highlight of the name Thessalonica.</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wiki102820051353243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word “blameless” (Gk. </a:t>
            </a:r>
            <a:r>
              <a:rPr lang="en-US" i="1" baseline="0" dirty="0" err="1"/>
              <a:t>amemptōs</a:t>
            </a:r>
            <a:r>
              <a:rPr lang="en-US" baseline="0" dirty="0"/>
              <a:t>, </a:t>
            </a:r>
            <a:r>
              <a:rPr lang="el-GR" sz="1200" b="0" i="0" u="none" strike="noStrike" kern="1200" baseline="0" dirty="0">
                <a:solidFill>
                  <a:schemeClr val="tx1"/>
                </a:solidFill>
                <a:latin typeface="+mn-lt"/>
                <a:ea typeface="+mn-ea"/>
                <a:cs typeface="+mn-cs"/>
              </a:rPr>
              <a:t>ἀμέμπτως</a:t>
            </a:r>
            <a:r>
              <a:rPr lang="en-US" baseline="0" dirty="0"/>
              <a:t>) was used in the Greco-Roman world of people who had exceptional merit or extraordinary civic consciousness. The statue in this photo represents one of the Vestal Virgins, chaste women who were free of mental or physical defects and were committed to a 30-year period serving the goddess Vesta. Such women were required to remain blameless and chaste for the duration of their service. Violation of the oath of chastity was punished by death. In the Greco-Roman world, then, such women represented the pinnacle of “blamelessness.” This statue was photographed at the National Museum of Rome at the Diocletian Baths. This image comes from </a:t>
            </a:r>
            <a:r>
              <a:rPr lang="en-US" dirty="0"/>
              <a:t>Rabax63 and is licensed under CC BY-SA 4.0, via Wikimedia Commons: https://commons.wikimedia.org/wiki/File:VestalisMaxima.jpg.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wiki111320161050514154</a:t>
            </a:r>
            <a:endParaRPr lang="en-US" dirty="0"/>
          </a:p>
        </p:txBody>
      </p:sp>
    </p:spTree>
    <p:extLst>
      <p:ext uri="{BB962C8B-B14F-4D97-AF65-F5344CB8AC3E}">
        <p14:creationId xmlns:p14="http://schemas.microsoft.com/office/powerpoint/2010/main" val="35639524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verbs here, “exhorting” (Gk. </a:t>
            </a:r>
            <a:r>
              <a:rPr lang="en-US" i="1" dirty="0" err="1"/>
              <a:t>parakaleō</a:t>
            </a:r>
            <a:r>
              <a:rPr lang="en-US" dirty="0"/>
              <a:t>, </a:t>
            </a:r>
            <a:r>
              <a:rPr lang="el-GR" sz="1200" b="0" i="0" u="none" strike="noStrike" kern="1200" baseline="0" dirty="0">
                <a:solidFill>
                  <a:schemeClr val="tx1"/>
                </a:solidFill>
                <a:latin typeface="+mn-lt"/>
                <a:ea typeface="+mn-ea"/>
                <a:cs typeface="+mn-cs"/>
              </a:rPr>
              <a:t>παρακαλέω</a:t>
            </a:r>
            <a:r>
              <a:rPr lang="en-US" dirty="0"/>
              <a:t>), “encouraging” (Gk.</a:t>
            </a:r>
            <a:r>
              <a:rPr lang="en-US" baseline="0" dirty="0"/>
              <a:t> </a:t>
            </a:r>
            <a:r>
              <a:rPr lang="en-US" i="1" baseline="0" dirty="0" err="1"/>
              <a:t>paratheomai</a:t>
            </a:r>
            <a:r>
              <a:rPr lang="en-US" baseline="0" dirty="0"/>
              <a:t>, </a:t>
            </a:r>
            <a:r>
              <a:rPr lang="el-GR" sz="1200" b="0" i="0" u="none" strike="noStrike" kern="1200" baseline="0" dirty="0">
                <a:solidFill>
                  <a:schemeClr val="tx1"/>
                </a:solidFill>
                <a:latin typeface="+mn-lt"/>
                <a:ea typeface="+mn-ea"/>
                <a:cs typeface="+mn-cs"/>
              </a:rPr>
              <a:t>παραμυθέομαι</a:t>
            </a:r>
            <a:r>
              <a:rPr lang="en-US" baseline="0" dirty="0"/>
              <a:t>) and “imploring” (Gk. </a:t>
            </a:r>
            <a:r>
              <a:rPr lang="en-US" i="1" baseline="0" dirty="0" err="1"/>
              <a:t>marturomai</a:t>
            </a:r>
            <a:r>
              <a:rPr lang="en-US" baseline="0" dirty="0"/>
              <a:t>, </a:t>
            </a:r>
            <a:r>
              <a:rPr lang="el-GR" sz="1200" b="0" i="0" u="none" strike="noStrike" kern="1200" baseline="0" dirty="0">
                <a:solidFill>
                  <a:schemeClr val="tx1"/>
                </a:solidFill>
                <a:latin typeface="+mn-lt"/>
                <a:ea typeface="+mn-ea"/>
                <a:cs typeface="+mn-cs"/>
              </a:rPr>
              <a:t>μαρτύρομαι</a:t>
            </a:r>
            <a:r>
              <a:rPr lang="en-US" baseline="0" dirty="0"/>
              <a:t>) emphasize the impassioned plea by Paul for the Thessalonians to live in a way that fit their heavenward calling. </a:t>
            </a:r>
            <a:r>
              <a:rPr lang="en-US" dirty="0"/>
              <a:t>This fresco comes from the Villa</a:t>
            </a:r>
            <a:r>
              <a:rPr lang="en-US" baseline="0" dirty="0"/>
              <a:t> Farnesina in Rome. Most of the scenes depicted in the triclinium are of uncertain or unknown events, perhaps from mythology. The central figure in this scene holds out his hands toward a seated figure, who might represent a judge or some ruler. The posture of holding out the hands communicates a heart-felt plea, a longing for the other party to do some particular action. This fresco was photographed at the </a:t>
            </a:r>
            <a:r>
              <a:rPr lang="en-US" dirty="0"/>
              <a:t>National Museum of Rome.</a:t>
            </a:r>
          </a:p>
          <a:p>
            <a:endParaRPr lang="en-US" dirty="0"/>
          </a:p>
          <a:p>
            <a:r>
              <a:rPr lang="en-US" dirty="0"/>
              <a:t>tb0513177787</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1629826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admonition Paul uses here is the Greek version of a Hebrew formula (e.g., Gen 43:3; </a:t>
            </a:r>
            <a:r>
              <a:rPr lang="en-US" dirty="0" err="1"/>
              <a:t>Deut</a:t>
            </a:r>
            <a:r>
              <a:rPr lang="en-US" dirty="0"/>
              <a:t> 4:26; 30:19; 31:18; 1 Kgs 2:42; </a:t>
            </a:r>
            <a:r>
              <a:rPr lang="en-US" dirty="0" err="1"/>
              <a:t>Jer</a:t>
            </a:r>
            <a:r>
              <a:rPr lang="en-US" dirty="0"/>
              <a:t> 11:7). This can be seen in Arad Ostracon 24. This ostracon is a letter written in Paleo-Hebrew to a soldier named </a:t>
            </a:r>
            <a:r>
              <a:rPr lang="en-US" dirty="0" err="1"/>
              <a:t>Eliashib</a:t>
            </a:r>
            <a:r>
              <a:rPr lang="en-US" dirty="0"/>
              <a:t>,</a:t>
            </a:r>
            <a:r>
              <a:rPr lang="en-US" baseline="0" dirty="0"/>
              <a:t> giving </a:t>
            </a:r>
            <a:r>
              <a:rPr lang="en-US" dirty="0"/>
              <a:t>military instructions. It contains a similar admonition to the one Paul uses here. The relevant text says, “And the command of the king is with you at the cost of your life . . . Behold, I have sent (this letter) to solemnly admonish you . . .”</a:t>
            </a:r>
            <a:r>
              <a:rPr lang="en-US" baseline="0" dirty="0"/>
              <a:t> (Heb.</a:t>
            </a:r>
            <a:r>
              <a:rPr lang="en-US" dirty="0"/>
              <a:t> </a:t>
            </a:r>
            <a:r>
              <a:rPr lang="he-IL" dirty="0"/>
              <a:t>ודבר המלך אתכם בנבשכם ... הנה שלחתי להעיד בכם</a:t>
            </a:r>
            <a:r>
              <a:rPr lang="en-US" dirty="0"/>
              <a:t>). The word translated here as “to solemnly admonish” (Heb.</a:t>
            </a:r>
            <a:r>
              <a:rPr lang="en-US" i="1" dirty="0"/>
              <a:t> </a:t>
            </a:r>
            <a:r>
              <a:rPr lang="en-US" i="1" dirty="0" err="1"/>
              <a:t>leha‘ēd</a:t>
            </a:r>
            <a:r>
              <a:rPr lang="en-US" baseline="0" dirty="0"/>
              <a:t>,</a:t>
            </a:r>
            <a:r>
              <a:rPr lang="en-US" dirty="0"/>
              <a:t> </a:t>
            </a:r>
            <a:r>
              <a:rPr lang="he-IL" dirty="0"/>
              <a:t>להעיד</a:t>
            </a:r>
            <a:r>
              <a:rPr lang="en-US" dirty="0"/>
              <a:t>)</a:t>
            </a:r>
            <a:r>
              <a:rPr lang="en-US" baseline="0" dirty="0"/>
              <a:t> indicates </a:t>
            </a:r>
            <a:r>
              <a:rPr lang="en-US" dirty="0"/>
              <a:t>a solemn admonition; it is typically translated into Greek in the Septuagint with a form of the same verb </a:t>
            </a:r>
            <a:r>
              <a:rPr lang="en-US" sz="1200" i="0" kern="1200" dirty="0">
                <a:solidFill>
                  <a:schemeClr val="tx1"/>
                </a:solidFill>
                <a:effectLst/>
                <a:latin typeface="+mn-lt"/>
                <a:ea typeface="+mn-ea"/>
                <a:cs typeface="+mn-cs"/>
              </a:rPr>
              <a:t>Paul uses here </a:t>
            </a:r>
            <a:r>
              <a:rPr lang="en-US" dirty="0"/>
              <a:t>(Gk. </a:t>
            </a:r>
            <a:r>
              <a:rPr lang="en-US" sz="1200" i="1" kern="1200" dirty="0" err="1">
                <a:solidFill>
                  <a:schemeClr val="tx1"/>
                </a:solidFill>
                <a:effectLst/>
                <a:latin typeface="+mn-lt"/>
                <a:ea typeface="+mn-ea"/>
                <a:cs typeface="+mn-cs"/>
              </a:rPr>
              <a:t>diamarturomai</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διαμαρτύρομαι</a:t>
            </a:r>
            <a:r>
              <a:rPr lang="en-US" sz="1200" kern="1200" dirty="0">
                <a:solidFill>
                  <a:schemeClr val="tx1"/>
                </a:solidFill>
                <a:effectLst/>
                <a:latin typeface="+mn-lt"/>
                <a:ea typeface="+mn-ea"/>
                <a:cs typeface="+mn-cs"/>
              </a:rPr>
              <a:t>). This ostracon was photographed</a:t>
            </a:r>
            <a:r>
              <a:rPr lang="en-US" sz="1200" kern="1200" baseline="0" dirty="0">
                <a:solidFill>
                  <a:schemeClr val="tx1"/>
                </a:solidFill>
                <a:effectLst/>
                <a:latin typeface="+mn-lt"/>
                <a:ea typeface="+mn-ea"/>
                <a:cs typeface="+mn-cs"/>
              </a:rPr>
              <a:t> at the Israel Museum. </a:t>
            </a:r>
            <a:r>
              <a:rPr lang="en-US" sz="1200" kern="1200" dirty="0">
                <a:solidFill>
                  <a:schemeClr val="tx1"/>
                </a:solidFill>
                <a:effectLst/>
                <a:latin typeface="+mn-lt"/>
                <a:ea typeface="+mn-ea"/>
                <a:cs typeface="+mn-cs"/>
              </a:rPr>
              <a:t>The next slide includes a close-up of this</a:t>
            </a:r>
            <a:r>
              <a:rPr lang="en-US" sz="1200" kern="1200" baseline="0" dirty="0">
                <a:solidFill>
                  <a:schemeClr val="tx1"/>
                </a:solidFill>
                <a:effectLst/>
                <a:latin typeface="+mn-lt"/>
                <a:ea typeface="+mn-ea"/>
                <a:cs typeface="+mn-cs"/>
              </a:rPr>
              <a:t> photo with the word “solemnly admonish” </a:t>
            </a:r>
            <a:r>
              <a:rPr lang="en-US" dirty="0"/>
              <a:t>(Heb.</a:t>
            </a:r>
            <a:r>
              <a:rPr lang="en-US" i="1" dirty="0"/>
              <a:t> </a:t>
            </a:r>
            <a:r>
              <a:rPr lang="en-US" i="1" dirty="0" err="1"/>
              <a:t>leha‘ēd</a:t>
            </a:r>
            <a:r>
              <a:rPr lang="en-US" baseline="0" dirty="0"/>
              <a:t>,</a:t>
            </a:r>
            <a:r>
              <a:rPr lang="en-US" dirty="0"/>
              <a:t> </a:t>
            </a:r>
            <a:r>
              <a:rPr lang="he-IL" dirty="0"/>
              <a:t>להעיד</a:t>
            </a:r>
            <a:r>
              <a:rPr lang="en-US" dirty="0"/>
              <a:t>)</a:t>
            </a:r>
            <a:r>
              <a:rPr lang="en-US" baseline="0" dirty="0"/>
              <a:t> </a:t>
            </a:r>
            <a:r>
              <a:rPr lang="en-US" sz="1200" kern="1200" baseline="0" dirty="0">
                <a:solidFill>
                  <a:schemeClr val="tx1"/>
                </a:solidFill>
                <a:effectLst/>
                <a:latin typeface="+mn-lt"/>
                <a:ea typeface="+mn-ea"/>
                <a:cs typeface="+mn-cs"/>
              </a:rPr>
              <a:t>highlighted.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cl011719049b</a:t>
            </a:r>
          </a:p>
        </p:txBody>
      </p:sp>
    </p:spTree>
    <p:extLst>
      <p:ext uri="{BB962C8B-B14F-4D97-AF65-F5344CB8AC3E}">
        <p14:creationId xmlns:p14="http://schemas.microsoft.com/office/powerpoint/2010/main" val="19835389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admonition Paul uses here is the Greek version of a Hebrew formula (e.g., Gen 43:3; </a:t>
            </a:r>
            <a:r>
              <a:rPr lang="en-US" dirty="0" err="1"/>
              <a:t>Deut</a:t>
            </a:r>
            <a:r>
              <a:rPr lang="en-US" dirty="0"/>
              <a:t> 4:26; 30:19; 31:18; 1 Kgs 2:42; </a:t>
            </a:r>
            <a:r>
              <a:rPr lang="en-US" dirty="0" err="1"/>
              <a:t>Jer</a:t>
            </a:r>
            <a:r>
              <a:rPr lang="en-US" dirty="0"/>
              <a:t> 11:7). This can be seen in Arad Ostracon 24. This ostracon is a letter written in Paleo-Hebrew to a soldier named </a:t>
            </a:r>
            <a:r>
              <a:rPr lang="en-US" dirty="0" err="1"/>
              <a:t>Eliashib</a:t>
            </a:r>
            <a:r>
              <a:rPr lang="en-US" dirty="0"/>
              <a:t>,</a:t>
            </a:r>
            <a:r>
              <a:rPr lang="en-US" baseline="0" dirty="0"/>
              <a:t> giving </a:t>
            </a:r>
            <a:r>
              <a:rPr lang="en-US" dirty="0"/>
              <a:t>military instructions. It contains a similar admonition to the one Paul uses here. The relevant text says, “And the command of the king is with you at the cost of your life . . . Behold, I have sent (this letter) to solemnly admonish you . . .”</a:t>
            </a:r>
            <a:r>
              <a:rPr lang="en-US" baseline="0" dirty="0"/>
              <a:t> (Heb.</a:t>
            </a:r>
            <a:r>
              <a:rPr lang="en-US" dirty="0"/>
              <a:t> </a:t>
            </a:r>
            <a:r>
              <a:rPr lang="he-IL" dirty="0"/>
              <a:t>ודבר המלך אתכם בנבשכם ... הנה שלחתי להעיד בכם</a:t>
            </a:r>
            <a:r>
              <a:rPr lang="en-US" dirty="0"/>
              <a:t>). The word translated here as “to solemnly admonish” (Heb.</a:t>
            </a:r>
            <a:r>
              <a:rPr lang="en-US" i="1" dirty="0"/>
              <a:t> </a:t>
            </a:r>
            <a:r>
              <a:rPr lang="en-US" i="1" dirty="0" err="1"/>
              <a:t>leha‘ēd</a:t>
            </a:r>
            <a:r>
              <a:rPr lang="en-US" baseline="0" dirty="0"/>
              <a:t>,</a:t>
            </a:r>
            <a:r>
              <a:rPr lang="en-US" dirty="0"/>
              <a:t> </a:t>
            </a:r>
            <a:r>
              <a:rPr lang="he-IL" dirty="0"/>
              <a:t>להעיד</a:t>
            </a:r>
            <a:r>
              <a:rPr lang="en-US" dirty="0"/>
              <a:t>)</a:t>
            </a:r>
            <a:r>
              <a:rPr lang="en-US" baseline="0" dirty="0"/>
              <a:t> indicates </a:t>
            </a:r>
            <a:r>
              <a:rPr lang="en-US" dirty="0"/>
              <a:t>a solemn admonition; it is typically translated into Greek in the Septuagint with a form of the same verb </a:t>
            </a:r>
            <a:r>
              <a:rPr lang="en-US" sz="1200" i="0" kern="1200" dirty="0">
                <a:solidFill>
                  <a:schemeClr val="tx1"/>
                </a:solidFill>
                <a:effectLst/>
                <a:latin typeface="+mn-lt"/>
                <a:ea typeface="+mn-ea"/>
                <a:cs typeface="+mn-cs"/>
              </a:rPr>
              <a:t>Paul uses here </a:t>
            </a:r>
            <a:r>
              <a:rPr lang="en-US" dirty="0"/>
              <a:t>(Gk. </a:t>
            </a:r>
            <a:r>
              <a:rPr lang="en-US" sz="1200" i="1" kern="1200" dirty="0" err="1">
                <a:solidFill>
                  <a:schemeClr val="tx1"/>
                </a:solidFill>
                <a:effectLst/>
                <a:latin typeface="+mn-lt"/>
                <a:ea typeface="+mn-ea"/>
                <a:cs typeface="+mn-cs"/>
              </a:rPr>
              <a:t>diamarturomai</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διαμαρτύρομαι</a:t>
            </a:r>
            <a:r>
              <a:rPr lang="en-US" sz="1200" kern="1200" dirty="0">
                <a:solidFill>
                  <a:schemeClr val="tx1"/>
                </a:solidFill>
                <a:effectLst/>
                <a:latin typeface="+mn-lt"/>
                <a:ea typeface="+mn-ea"/>
                <a:cs typeface="+mn-cs"/>
              </a:rPr>
              <a:t>). This ostracon was photographed</a:t>
            </a:r>
            <a:r>
              <a:rPr lang="en-US" sz="1200" kern="1200" baseline="0" dirty="0">
                <a:solidFill>
                  <a:schemeClr val="tx1"/>
                </a:solidFill>
                <a:effectLst/>
                <a:latin typeface="+mn-lt"/>
                <a:ea typeface="+mn-ea"/>
                <a:cs typeface="+mn-cs"/>
              </a:rPr>
              <a:t> at the Israel Museum. </a:t>
            </a:r>
            <a:r>
              <a:rPr lang="en-US" sz="1200" kern="1200" dirty="0">
                <a:solidFill>
                  <a:schemeClr val="tx1"/>
                </a:solidFill>
                <a:effectLst/>
                <a:latin typeface="+mn-lt"/>
                <a:ea typeface="+mn-ea"/>
                <a:cs typeface="+mn-cs"/>
              </a:rPr>
              <a:t>The Hebrew</a:t>
            </a:r>
            <a:r>
              <a:rPr lang="en-US" sz="1200" kern="1200" baseline="0" dirty="0">
                <a:solidFill>
                  <a:schemeClr val="tx1"/>
                </a:solidFill>
                <a:effectLst/>
                <a:latin typeface="+mn-lt"/>
                <a:ea typeface="+mn-ea"/>
                <a:cs typeface="+mn-cs"/>
              </a:rPr>
              <a:t> word “solemnly admonish” </a:t>
            </a:r>
            <a:r>
              <a:rPr lang="en-US" dirty="0"/>
              <a:t>(Heb.</a:t>
            </a:r>
            <a:r>
              <a:rPr lang="en-US" i="1" dirty="0"/>
              <a:t> </a:t>
            </a:r>
            <a:r>
              <a:rPr lang="en-US" i="1" dirty="0" err="1"/>
              <a:t>leha‘ēd</a:t>
            </a:r>
            <a:r>
              <a:rPr lang="en-US" baseline="0" dirty="0"/>
              <a:t>,</a:t>
            </a:r>
            <a:r>
              <a:rPr lang="en-US" dirty="0"/>
              <a:t> </a:t>
            </a:r>
            <a:r>
              <a:rPr lang="he-IL" dirty="0"/>
              <a:t>להעיד</a:t>
            </a:r>
            <a:r>
              <a:rPr lang="en-US" dirty="0"/>
              <a:t>)</a:t>
            </a:r>
            <a:r>
              <a:rPr lang="en-US" baseline="0" dirty="0"/>
              <a:t> is highlighted. </a:t>
            </a:r>
            <a:r>
              <a:rPr lang="en-US" sz="1200" i="0" kern="1200" baseline="0" dirty="0">
                <a:solidFill>
                  <a:schemeClr val="tx1"/>
                </a:solidFill>
                <a:effectLst/>
                <a:latin typeface="+mn-lt"/>
                <a:ea typeface="+mn-ea"/>
                <a:cs typeface="+mn-cs"/>
              </a:rPr>
              <a:t>An editable version is included beneath the graphic for those who wish to modify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cl011719049b</a:t>
            </a:r>
          </a:p>
        </p:txBody>
      </p:sp>
    </p:spTree>
    <p:extLst>
      <p:ext uri="{BB962C8B-B14F-4D97-AF65-F5344CB8AC3E}">
        <p14:creationId xmlns:p14="http://schemas.microsoft.com/office/powerpoint/2010/main" val="19835389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tender relationship between a father and his children was valued in Greco-Roman culture, making it an apt metaphor for Paul to use. This relief was photographed at the Arles Museum.</a:t>
            </a:r>
          </a:p>
          <a:p>
            <a:endParaRPr lang="en-US" dirty="0"/>
          </a:p>
          <a:p>
            <a:r>
              <a:rPr lang="en-US" dirty="0"/>
              <a:t>tb091919152</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1629826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grave stele illustrates</a:t>
            </a:r>
            <a:r>
              <a:rPr lang="en-US" baseline="0" dirty="0"/>
              <a:t> a father caring for his son; this is expressed both in his face and posture, and in how he is giving his son a gift. This relief comes</a:t>
            </a:r>
            <a:r>
              <a:rPr lang="en-US" dirty="0"/>
              <a:t> from the region of Athens was photographed at the National Archaeological Museum in Athens.</a:t>
            </a:r>
          </a:p>
          <a:p>
            <a:endParaRPr lang="en-US" dirty="0"/>
          </a:p>
          <a:p>
            <a:r>
              <a:rPr lang="en-US" dirty="0"/>
              <a:t>mjb011117913</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1135146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American Colony photo was taken February 9, 1940</a:t>
            </a:r>
            <a:r>
              <a:rPr lang="en-US" dirty="0"/>
              <a:t>.</a:t>
            </a:r>
          </a:p>
          <a:p>
            <a:endParaRPr lang="en-US" dirty="0"/>
          </a:p>
          <a:p>
            <a:r>
              <a:rPr lang="en-US" dirty="0"/>
              <a:t>mat20039</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42089857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tb071207088</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4727437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role of the father as the caretaker of his children is illustrated here by the title of “Father</a:t>
            </a:r>
            <a:r>
              <a:rPr lang="en-US" baseline="0" dirty="0"/>
              <a:t> [of the nation]” used by the Roman emperor Tiberius. It was understood that the emperor had the responsibility of caring for, feeding, defending, and otherwise establishing the prosperity of the empire, much as a father is expected to do for his household. This coin was photographed at the National Museum of Rome.</a:t>
            </a:r>
          </a:p>
          <a:p>
            <a:endParaRPr lang="en-US" dirty="0"/>
          </a:p>
          <a:p>
            <a:r>
              <a:rPr lang="en-US" dirty="0"/>
              <a:t>tb0513178011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8120718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metaphor of life as walking has a rich heritage in the Hebrew</a:t>
            </a:r>
            <a:r>
              <a:rPr lang="en-US" baseline="0" dirty="0"/>
              <a:t> Bible (e.g., </a:t>
            </a:r>
            <a:r>
              <a:rPr lang="en-US" baseline="0" dirty="0" err="1"/>
              <a:t>Pss</a:t>
            </a:r>
            <a:r>
              <a:rPr lang="en-US" baseline="0" dirty="0"/>
              <a:t> 1:1; 128:1), and the metaphor is continued in the New Testament. Jesus spoke of the small gate and narrow way that leads to life (Matt 7:14), a related figure of speech. In keeping with this metaphor, this photo shows pilgrims traversing the steep road from Jericho to Jerusalem. </a:t>
            </a:r>
            <a:r>
              <a:rPr lang="en-US" dirty="0"/>
              <a:t>This American Colony photograph was taken between 1898 and 1946.</a:t>
            </a:r>
            <a:r>
              <a:rPr lang="en-US" baseline="0" dirty="0"/>
              <a:t> </a:t>
            </a:r>
            <a:endParaRPr lang="en-US" dirty="0"/>
          </a:p>
          <a:p>
            <a:endParaRPr lang="en-US" dirty="0"/>
          </a:p>
          <a:p>
            <a:r>
              <a:rPr lang="en-US" dirty="0"/>
              <a:t>mat10617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49</a:t>
            </a:fld>
            <a:endParaRPr lang="en-US"/>
          </a:p>
        </p:txBody>
      </p:sp>
    </p:spTree>
    <p:extLst>
      <p:ext uri="{BB962C8B-B14F-4D97-AF65-F5344CB8AC3E}">
        <p14:creationId xmlns:p14="http://schemas.microsoft.com/office/powerpoint/2010/main" val="1144090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inscription was donated to a temple at </a:t>
            </a:r>
            <a:r>
              <a:rPr lang="en-US" baseline="0" dirty="0" err="1"/>
              <a:t>Aliki</a:t>
            </a:r>
            <a:r>
              <a:rPr lang="en-US" baseline="0" dirty="0"/>
              <a:t> (</a:t>
            </a:r>
            <a:r>
              <a:rPr lang="en-US" baseline="0" dirty="0" err="1"/>
              <a:t>Alykes</a:t>
            </a:r>
            <a:r>
              <a:rPr lang="en-US" baseline="0" dirty="0"/>
              <a:t>) on the island of </a:t>
            </a:r>
            <a:r>
              <a:rPr lang="en-US" dirty="0"/>
              <a:t>Zakynthos, Greece, by a tradesman who</a:t>
            </a:r>
            <a:r>
              <a:rPr lang="en-US" baseline="0" dirty="0"/>
              <a:t> identifies himself as from the city of Thessalonica. </a:t>
            </a:r>
            <a:r>
              <a:rPr lang="en-US" dirty="0"/>
              <a:t>This image comes from </a:t>
            </a:r>
            <a:r>
              <a:rPr lang="en-US" dirty="0" err="1"/>
              <a:t>Marsyas</a:t>
            </a:r>
            <a:r>
              <a:rPr lang="en-US" dirty="0"/>
              <a:t> and is licensed under</a:t>
            </a:r>
            <a:r>
              <a:rPr lang="en-US" baseline="0" dirty="0"/>
              <a:t> </a:t>
            </a:r>
            <a:r>
              <a:rPr lang="en-US" b="0" dirty="0"/>
              <a:t>CC BY-SA 3.0, via Wikimedia Commons</a:t>
            </a:r>
            <a:r>
              <a:rPr lang="en-US" baseline="0" dirty="0"/>
              <a:t>: https://commons.wikimedia.org/wiki/File:Aliki_inscription.jpg.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wiki102820051353243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to</a:t>
            </a:r>
            <a:r>
              <a:rPr lang="en-US" baseline="0" dirty="0"/>
              <a:t> which Paul refers is the spoken word, the message of the gospel that he delivered orally at Thessalonica. Only later did he write to them, a form that is more commonly considered the “word” by the church today. This woodcut illustration comes from </a:t>
            </a:r>
            <a:r>
              <a:rPr lang="en-US" i="1" baseline="0" dirty="0"/>
              <a:t>The Life of Our Lord and Savior Jesus Christ</a:t>
            </a:r>
            <a:r>
              <a:rPr lang="en-US" i="0" baseline="0" dirty="0"/>
              <a:t>, by John Barber Fleetwood and John Warner. </a:t>
            </a:r>
            <a:r>
              <a:rPr lang="en-US" dirty="0"/>
              <a:t>This image comes from Internet Archive Book Images and is in the public domain, via Wikimedia Commons: https://commons.wikimedia.org/wiki/File:Paul_preaching_at_Athens_(Fleetwoos_and_Warner,_1830).jpg.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wiki0930201519461848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50</a:t>
            </a:fld>
            <a:endParaRPr lang="en-US"/>
          </a:p>
        </p:txBody>
      </p:sp>
    </p:spTree>
    <p:extLst>
      <p:ext uri="{BB962C8B-B14F-4D97-AF65-F5344CB8AC3E}">
        <p14:creationId xmlns:p14="http://schemas.microsoft.com/office/powerpoint/2010/main" val="11440907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uses a similar metaphor in Romans 8:29 when he speaks of being “conformed” (Gk. </a:t>
            </a:r>
            <a:r>
              <a:rPr lang="en-US" i="1" dirty="0" err="1"/>
              <a:t>summorphos</a:t>
            </a:r>
            <a:r>
              <a:rPr lang="en-US" dirty="0"/>
              <a:t>, </a:t>
            </a:r>
            <a:r>
              <a:rPr lang="el-GR" sz="1200" b="0" i="0" u="none" strike="noStrike" kern="1200" baseline="0" dirty="0">
                <a:solidFill>
                  <a:schemeClr val="tx1"/>
                </a:solidFill>
                <a:latin typeface="+mn-lt"/>
                <a:ea typeface="+mn-ea"/>
                <a:cs typeface="+mn-cs"/>
              </a:rPr>
              <a:t>σύμμορφος</a:t>
            </a:r>
            <a:r>
              <a:rPr lang="en-US" dirty="0"/>
              <a:t>) to the image of Christ</a:t>
            </a:r>
            <a:r>
              <a:rPr lang="en-US" baseline="0" dirty="0"/>
              <a:t>. It is illustrated here by a mold and a mask which has been produced from it. As the thing molded conforms to or mimics the mold, so we are to mimic God in our thinking and actions. This mold comes from lower Italy and was photographed at the State Collection of Antiquities (</a:t>
            </a:r>
            <a:r>
              <a:rPr lang="en-US" b="0" dirty="0"/>
              <a:t>Staatliche </a:t>
            </a:r>
            <a:r>
              <a:rPr lang="en-US" b="0" dirty="0" err="1"/>
              <a:t>Antikensammlungen</a:t>
            </a:r>
            <a:r>
              <a:rPr lang="en-US" b="0" dirty="0"/>
              <a:t>) in Munich. </a:t>
            </a:r>
            <a:r>
              <a:rPr lang="en-US" dirty="0"/>
              <a:t>This image comes from </a:t>
            </a:r>
            <a:r>
              <a:rPr lang="en-US" dirty="0" err="1"/>
              <a:t>MatthiasKabel</a:t>
            </a:r>
            <a:r>
              <a:rPr lang="en-US" dirty="0"/>
              <a:t> and is licensed under CC BY-SA 3.0, via Wikimedia Commons:</a:t>
            </a:r>
            <a:r>
              <a:rPr lang="en-US" baseline="0" dirty="0"/>
              <a:t> https://commons.wikimedia.org/wiki/File:Terracotta_mask_and_form_of_heroine_2nd_century_BC_Staatliche_Antikensammlungen_01.jpg.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wiki1115200824141312</a:t>
            </a:r>
            <a:endParaRPr lang="en-US" dirty="0"/>
          </a:p>
        </p:txBody>
      </p:sp>
    </p:spTree>
    <p:extLst>
      <p:ext uri="{BB962C8B-B14F-4D97-AF65-F5344CB8AC3E}">
        <p14:creationId xmlns:p14="http://schemas.microsoft.com/office/powerpoint/2010/main" val="35580990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imitation</a:t>
            </a:r>
            <a:r>
              <a:rPr lang="en-US" baseline="0" dirty="0"/>
              <a:t> Paul speaks of here is specifically related to suffering, but imitation was common in many aspects of life. One such example is architecture. When Christianity was legalized in the 4th century AD, the form of the basilica was adopted for church buildings. The basilica was originally a Roman public building where courts were held and other public functions took place. It had a door at one end and a slightly raised platform and apse at the other end. The adoption of this architectural form for churches was so widespread that churches of the 4th century AD and later can be easily identified by their floor plan. In a sense, a church in one region imitated or mimicked churches elsewhere.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Byzantine church shown here has been almost completely destroyed, yet can still be identified by its floor plan, including the apse visible in this photo. This church would have been considered a church in Judea when it was built in the 4th century 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tb060616013</a:t>
            </a:r>
          </a:p>
        </p:txBody>
      </p:sp>
    </p:spTree>
    <p:extLst>
      <p:ext uri="{BB962C8B-B14F-4D97-AF65-F5344CB8AC3E}">
        <p14:creationId xmlns:p14="http://schemas.microsoft.com/office/powerpoint/2010/main" val="35580990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Khirbet Beit Lei (Beth </a:t>
            </a:r>
            <a:r>
              <a:rPr lang="en-US" dirty="0" err="1"/>
              <a:t>Loya</a:t>
            </a:r>
            <a:r>
              <a:rPr lang="en-US" dirty="0"/>
              <a:t>) is located in the southern Shephelah, close to the western edge of the Judean hill country. It too would have been considered a church in Judea when it was built.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tb052816988</a:t>
            </a:r>
          </a:p>
        </p:txBody>
      </p:sp>
    </p:spTree>
    <p:extLst>
      <p:ext uri="{BB962C8B-B14F-4D97-AF65-F5344CB8AC3E}">
        <p14:creationId xmlns:p14="http://schemas.microsoft.com/office/powerpoint/2010/main" val="954442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earliest evidence of a church in Judea may belong to</a:t>
            </a:r>
            <a:r>
              <a:rPr lang="en-US" baseline="0" dirty="0"/>
              <a:t> the building shown here. </a:t>
            </a:r>
            <a:r>
              <a:rPr lang="en-US" dirty="0"/>
              <a:t>The stones that are visible on the right side of the wall facing the camera</a:t>
            </a:r>
            <a:r>
              <a:rPr lang="en-US" baseline="0" dirty="0"/>
              <a:t> in this picture </a:t>
            </a:r>
            <a:r>
              <a:rPr lang="en-US" dirty="0"/>
              <a:t>are Herodian</a:t>
            </a:r>
            <a:r>
              <a:rPr lang="en-US" baseline="0" dirty="0"/>
              <a:t> stones that were re-used after the destruction of Jerusalem in AD 70. Archaeologists believe this wall may belong to a Jewish-Christian synagogue built at the same location as the original Upper Room.</a:t>
            </a:r>
          </a:p>
          <a:p>
            <a:pPr eaLnBrk="1" hangingPunct="1"/>
            <a:endParaRPr lang="en-US" sz="800" dirty="0">
              <a:solidFill>
                <a:schemeClr val="bg1"/>
              </a:solidFill>
            </a:endParaRPr>
          </a:p>
          <a:p>
            <a:r>
              <a:rPr lang="en-US" dirty="0"/>
              <a:t>tb051404570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54</a:t>
            </a:fld>
            <a:endParaRPr lang="en-US"/>
          </a:p>
        </p:txBody>
      </p:sp>
    </p:spTree>
    <p:extLst>
      <p:ext uri="{BB962C8B-B14F-4D97-AF65-F5344CB8AC3E}">
        <p14:creationId xmlns:p14="http://schemas.microsoft.com/office/powerpoint/2010/main" val="11440907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In 1949, following the explosion of a shell in the building housing the traditional tomb of David, Jacob </a:t>
            </a:r>
            <a:r>
              <a:rPr lang="en-US" dirty="0" err="1"/>
              <a:t>Pinkerfeld</a:t>
            </a:r>
            <a:r>
              <a:rPr lang="en-US" dirty="0"/>
              <a:t> excavated in the niche behind the cenotaph of King David. </a:t>
            </a:r>
            <a:r>
              <a:rPr lang="en-US" dirty="0" err="1">
                <a:ea typeface="ＭＳ Ｐゴシック" pitchFamily="34" charset="-128"/>
              </a:rPr>
              <a:t>Pinkerfeld</a:t>
            </a:r>
            <a:r>
              <a:rPr lang="en-US" dirty="0">
                <a:ea typeface="ＭＳ Ｐゴシック" pitchFamily="34" charset="-128"/>
              </a:rPr>
              <a:t> was murdered in Ramat </a:t>
            </a:r>
            <a:r>
              <a:rPr lang="en-US" dirty="0" err="1">
                <a:ea typeface="ＭＳ Ｐゴシック" pitchFamily="34" charset="-128"/>
              </a:rPr>
              <a:t>Rahel</a:t>
            </a:r>
            <a:r>
              <a:rPr lang="en-US" dirty="0">
                <a:ea typeface="ＭＳ Ｐゴシック" pitchFamily="34" charset="-128"/>
              </a:rPr>
              <a:t> by Jordanians</a:t>
            </a:r>
            <a:r>
              <a:rPr lang="en-US" baseline="0" dirty="0">
                <a:ea typeface="ＭＳ Ｐゴシック" pitchFamily="34" charset="-128"/>
              </a:rPr>
              <a:t> and</a:t>
            </a:r>
            <a:r>
              <a:rPr lang="en-US" dirty="0">
                <a:ea typeface="ＭＳ Ｐゴシック" pitchFamily="34" charset="-128"/>
              </a:rPr>
              <a:t> did not leave any detailed information about his excavation, although </a:t>
            </a:r>
            <a:r>
              <a:rPr lang="en-US" dirty="0" err="1">
                <a:ea typeface="ＭＳ Ｐゴシック" pitchFamily="34" charset="-128"/>
              </a:rPr>
              <a:t>Avi-Yonah</a:t>
            </a:r>
            <a:r>
              <a:rPr lang="en-US" dirty="0">
                <a:ea typeface="ＭＳ Ｐゴシック" pitchFamily="34" charset="-128"/>
              </a:rPr>
              <a:t> tried to write an excavation report for him. </a:t>
            </a:r>
            <a:r>
              <a:rPr lang="en-US" dirty="0"/>
              <a:t>Scholars agree that this was a synagogue in ancient times. The question, however, is whether it was a Jewish synagogue or a Judeo-Christian synagogue. Some of </a:t>
            </a:r>
            <a:r>
              <a:rPr lang="en-US" dirty="0" err="1"/>
              <a:t>Pinkerfeld’s</a:t>
            </a:r>
            <a:r>
              <a:rPr lang="en-US" dirty="0"/>
              <a:t> finds were kept in the collection of the Israel Antiquities Authority and were later studied by Bagatti. Bagatti suggested that this was the meeting place of the initial Christian community. </a:t>
            </a:r>
            <a:r>
              <a:rPr lang="en-US" dirty="0" err="1"/>
              <a:t>Pixner</a:t>
            </a:r>
            <a:r>
              <a:rPr lang="en-US" dirty="0"/>
              <a:t> offers three reasons for believing that this synagogue belonged to Christians. </a:t>
            </a:r>
          </a:p>
          <a:p>
            <a:pPr marL="609600" lvl="1" indent="-152400" eaLnBrk="1" hangingPunct="1">
              <a:buFontTx/>
              <a:buAutoNum type="alphaLcPeriod"/>
            </a:pPr>
            <a:r>
              <a:rPr lang="en-US" dirty="0">
                <a:ea typeface="ＭＳ Ｐゴシック" pitchFamily="34" charset="-128"/>
              </a:rPr>
              <a:t>Several fragments of inscribed wall plaster were found on the earliest floor. Bagatti interpreted some of the inscriptions as prayers to God and to Jesus. The readings are controversial, but one may be the initials for Conqueror, Savior, Mercy. Another inscription in Greek may be read, “O Jesus, that I may live, O Lord of the autocrat.” </a:t>
            </a:r>
          </a:p>
          <a:p>
            <a:pPr marL="609600" lvl="1" indent="-152400" eaLnBrk="1" hangingPunct="1">
              <a:buFontTx/>
              <a:buAutoNum type="alphaLcPeriod"/>
            </a:pPr>
            <a:r>
              <a:rPr lang="en-US" dirty="0">
                <a:ea typeface="ＭＳ Ｐゴシック" pitchFamily="34" charset="-128"/>
              </a:rPr>
              <a:t>A second piece of evidence is the orientation of the synagogue’s niche, which is oriented not towards the Temple Mount, but instead in a direct line with the Church of the Holy Sepulcher. The builders clearly would have known the difference in orientation. It would have been very clear to them when they constructed it whether the niche was oriented towards the Temple Mount or towards the Holy Sepulcher.</a:t>
            </a:r>
          </a:p>
          <a:p>
            <a:pPr marL="609600" lvl="1" indent="-152400" eaLnBrk="1" hangingPunct="1">
              <a:buFontTx/>
              <a:buAutoNum type="alphaLcPeriod"/>
            </a:pPr>
            <a:r>
              <a:rPr lang="en-US" dirty="0">
                <a:ea typeface="ＭＳ Ｐゴシック" pitchFamily="34" charset="-128"/>
              </a:rPr>
              <a:t>The third reason is the dating of this building to the late first century AD. It was more likely that Christians would have been allowed to enter the city than the Jews would have been. Eusebius mentions fourteen Jewish leaders of the church in Jerusalem between AD 70 and 135.</a:t>
            </a:r>
          </a:p>
          <a:p>
            <a:pPr marL="0" indent="0" eaLnBrk="1" hangingPunct="1">
              <a:buFontTx/>
              <a:buNone/>
            </a:pPr>
            <a:r>
              <a:rPr lang="en-US" dirty="0"/>
              <a:t>For several centuries, Judeo-Christians, and even some Gentiles, referred to their meeting places as synagogues (cf. James 2:2). The Bordeaux Pilgrim records how he traveled from the Siloam Pool, up Mount Zion, past the ruins of the house of Caiaphas, and entered the wall of Zion. He reports there was a synagogue still standing on the site. It must have been Jewish-Christian because Jews were allowed in the city only once a year. </a:t>
            </a:r>
            <a:r>
              <a:rPr lang="en-US" dirty="0" err="1"/>
              <a:t>Pixner</a:t>
            </a:r>
            <a:r>
              <a:rPr lang="en-US" dirty="0"/>
              <a:t> says that what the Bordeaux Pilgrim called a synagogue was also called a church by others. Since we know of no other synagogues, it must be this same one on Mount Zion. </a:t>
            </a:r>
          </a:p>
          <a:p>
            <a:pPr marL="0" indent="0" eaLnBrk="1" hangingPunct="1">
              <a:buFontTx/>
              <a:buNone/>
            </a:pPr>
            <a:endParaRPr lang="en-US" dirty="0"/>
          </a:p>
          <a:p>
            <a:pPr marL="0" indent="0" eaLnBrk="1" hangingPunct="1">
              <a:buFontTx/>
              <a:buNone/>
            </a:pPr>
            <a:r>
              <a:rPr lang="en-US" dirty="0"/>
              <a:t>The stones that are visible on the southern wall of what is believed to be the synagogue are Herodian stones, but they are now in secondary use. This building was rebuilt in the Roman period using these Herodian period stones. The secondary use is evident because</a:t>
            </a:r>
            <a:r>
              <a:rPr lang="en-US" baseline="0" dirty="0"/>
              <a:t> t</a:t>
            </a:r>
            <a:r>
              <a:rPr lang="en-US" dirty="0">
                <a:ea typeface="ＭＳ Ｐゴシック" pitchFamily="34" charset="-128"/>
              </a:rPr>
              <a:t>he corners of the stones were damaged during transport,</a:t>
            </a:r>
            <a:r>
              <a:rPr lang="en-US" baseline="0" dirty="0">
                <a:ea typeface="ＭＳ Ｐゴシック" pitchFamily="34" charset="-128"/>
              </a:rPr>
              <a:t> and t</a:t>
            </a:r>
            <a:r>
              <a:rPr lang="en-US" dirty="0">
                <a:ea typeface="ＭＳ Ｐゴシック" pitchFamily="34" charset="-128"/>
              </a:rPr>
              <a:t>he height of the stones in any one course is not uniform. The</a:t>
            </a:r>
            <a:r>
              <a:rPr lang="en-US" baseline="0" dirty="0">
                <a:ea typeface="ＭＳ Ｐゴシック" pitchFamily="34" charset="-128"/>
              </a:rPr>
              <a:t> combined evidence led Pixner to conclude that “t</a:t>
            </a:r>
            <a:r>
              <a:rPr lang="en-US" dirty="0"/>
              <a:t>his Jewish-Christian synagogue is the ‘Mother of all Churches’” (Pixner 1996: 72).</a:t>
            </a:r>
          </a:p>
          <a:p>
            <a:pPr marL="152400" indent="-152400" eaLnBrk="1" hangingPunct="1">
              <a:buFontTx/>
              <a:buAutoNum type="arabicPeriod"/>
            </a:pPr>
            <a:endParaRPr lang="en-US" dirty="0"/>
          </a:p>
          <a:p>
            <a:r>
              <a:rPr lang="en-US" b="1" dirty="0"/>
              <a:t>Reference:</a:t>
            </a:r>
          </a:p>
          <a:p>
            <a:r>
              <a:rPr lang="en-US" dirty="0" err="1"/>
              <a:t>Pixner</a:t>
            </a:r>
            <a:r>
              <a:rPr lang="en-US" dirty="0"/>
              <a:t>, </a:t>
            </a:r>
            <a:r>
              <a:rPr lang="en-US" dirty="0" err="1"/>
              <a:t>Bargil</a:t>
            </a:r>
            <a:r>
              <a:rPr lang="en-US" dirty="0"/>
              <a:t>.</a:t>
            </a:r>
          </a:p>
          <a:p>
            <a:pPr marL="685800" indent="-457200">
              <a:tabLst>
                <a:tab pos="685800" algn="l"/>
              </a:tabLst>
            </a:pPr>
            <a:r>
              <a:rPr lang="en-US" dirty="0"/>
              <a:t>1996	</a:t>
            </a:r>
            <a:r>
              <a:rPr lang="en-US" i="1" dirty="0"/>
              <a:t>With Jesus in Jerusalem: His First and Last Days in Judea. </a:t>
            </a:r>
            <a:r>
              <a:rPr lang="en-US" dirty="0"/>
              <a:t>Rosh Pina, Israel: </a:t>
            </a:r>
            <a:r>
              <a:rPr lang="en-US" dirty="0" err="1"/>
              <a:t>Corazin</a:t>
            </a:r>
            <a:r>
              <a:rPr lang="en-US" dirty="0"/>
              <a:t>.</a:t>
            </a:r>
          </a:p>
          <a:p>
            <a:endParaRPr lang="en-US" dirty="0"/>
          </a:p>
          <a:p>
            <a:r>
              <a:rPr lang="en-US" dirty="0"/>
              <a:t>tb051404571</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17936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 does not specify the nature of the Thessalonian Christians’ affliction here. However, it is quite possible that may be referring to pressures from fellow Thessalonians to participate in the imperial cult (cf. 1 </a:t>
            </a:r>
            <a:r>
              <a:rPr lang="en-US" dirty="0" err="1"/>
              <a:t>Thess</a:t>
            </a:r>
            <a:r>
              <a:rPr lang="en-US" dirty="0"/>
              <a:t> 1:6; 2:14). Something of what this would have involved can be seen from the document pictured here. During</a:t>
            </a:r>
            <a:r>
              <a:rPr lang="en-US" baseline="0" dirty="0"/>
              <a:t> the </a:t>
            </a:r>
            <a:r>
              <a:rPr lang="en-US" baseline="0" dirty="0" err="1"/>
              <a:t>Decian</a:t>
            </a:r>
            <a:r>
              <a:rPr lang="en-US" baseline="0" dirty="0"/>
              <a:t> persecution of the 3rd century AD, the Roman government forced people to sacrifice to the Roman gods to show their allegiance to the empire. This resulted in the death of many Christians who were unwilling to sacrifice to pagan gods. According to the University of Michigan website, the text on this </a:t>
            </a:r>
            <a:r>
              <a:rPr lang="en-US" i="1" baseline="0" dirty="0" err="1"/>
              <a:t>libellus</a:t>
            </a:r>
            <a:r>
              <a:rPr lang="en-US" baseline="0" dirty="0"/>
              <a:t> (a brief document written on individual pages) may be translated as follows: “</a:t>
            </a:r>
            <a:r>
              <a:rPr lang="en-US" dirty="0"/>
              <a:t>To the officials in charge of the sacrifices, from Aurelius </a:t>
            </a:r>
            <a:r>
              <a:rPr lang="en-US" dirty="0" err="1"/>
              <a:t>Sakis</a:t>
            </a:r>
            <a:r>
              <a:rPr lang="en-US" dirty="0"/>
              <a:t> of the village of </a:t>
            </a:r>
            <a:r>
              <a:rPr lang="en-US" dirty="0" err="1"/>
              <a:t>Theoxenis</a:t>
            </a:r>
            <a:r>
              <a:rPr lang="en-US" dirty="0"/>
              <a:t>, with his children </a:t>
            </a:r>
            <a:r>
              <a:rPr lang="en-US" dirty="0" err="1"/>
              <a:t>Aion</a:t>
            </a:r>
            <a:r>
              <a:rPr lang="en-US" dirty="0"/>
              <a:t> and Heras, temporarily residents in the village </a:t>
            </a:r>
            <a:r>
              <a:rPr lang="en-US" dirty="0" err="1"/>
              <a:t>Theadelphia</a:t>
            </a:r>
            <a:r>
              <a:rPr lang="en-US" dirty="0"/>
              <a:t>. We have always been constant in sacrificing to the gods, and now too, in your presence, in accordance with the regulations, we have sacrificed and poured libations and tasted the offerings, and we ask you to certify this for us below. May you continue to prosper. (2nd hand) We, Aurelius </a:t>
            </a:r>
            <a:r>
              <a:rPr lang="en-US" dirty="0" err="1"/>
              <a:t>Serenus</a:t>
            </a:r>
            <a:r>
              <a:rPr lang="en-US" dirty="0"/>
              <a:t> and Aurelius </a:t>
            </a:r>
            <a:r>
              <a:rPr lang="en-US" dirty="0" err="1"/>
              <a:t>Hermas</a:t>
            </a:r>
            <a:r>
              <a:rPr lang="en-US" dirty="0"/>
              <a:t>, saw you sacrificing. (1st hand) The 1st year of the Emperor Caesar Gaius </a:t>
            </a:r>
            <a:r>
              <a:rPr lang="en-US" dirty="0" err="1"/>
              <a:t>Messius</a:t>
            </a:r>
            <a:r>
              <a:rPr lang="en-US" dirty="0"/>
              <a:t> Quintus </a:t>
            </a:r>
            <a:r>
              <a:rPr lang="en-US" dirty="0" err="1"/>
              <a:t>Traianus</a:t>
            </a:r>
            <a:r>
              <a:rPr lang="en-US" dirty="0"/>
              <a:t> Decius Pius Felix Augustus, </a:t>
            </a:r>
            <a:r>
              <a:rPr lang="en-US" dirty="0" err="1"/>
              <a:t>Pauni</a:t>
            </a:r>
            <a:r>
              <a:rPr lang="en-US" dirty="0"/>
              <a:t> 23.” This image comes from University of Michigan and is licensed under </a:t>
            </a:r>
            <a:r>
              <a:rPr lang="en-US" b="0" dirty="0"/>
              <a:t>CC BY 3.0, via Advanced Papyrological Information System, UM</a:t>
            </a:r>
            <a:r>
              <a:rPr lang="en-US" dirty="0"/>
              <a:t>: http://quod.lib.umich.edu/a/apis/x-1607/262.tif. Accessed Feb 3, 2020.</a:t>
            </a:r>
          </a:p>
          <a:p>
            <a:endParaRPr lang="en-US" dirty="0"/>
          </a:p>
          <a:p>
            <a:r>
              <a:rPr lang="en-US" sz="1200" kern="1200" dirty="0">
                <a:solidFill>
                  <a:schemeClr val="tx1"/>
                </a:solidFill>
                <a:effectLst/>
                <a:latin typeface="+mn-lt"/>
                <a:ea typeface="+mn-ea"/>
                <a:cs typeface="+mn-cs"/>
              </a:rPr>
              <a:t>umich1607262</a:t>
            </a:r>
            <a:endParaRPr lang="en-US" dirty="0"/>
          </a:p>
        </p:txBody>
      </p:sp>
    </p:spTree>
    <p:extLst>
      <p:ext uri="{BB962C8B-B14F-4D97-AF65-F5344CB8AC3E}">
        <p14:creationId xmlns:p14="http://schemas.microsoft.com/office/powerpoint/2010/main" val="35156365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Persecution began</a:t>
            </a:r>
            <a:r>
              <a:rPr lang="en-US" baseline="0" dirty="0"/>
              <a:t> early in the area of Jerusalem and Judea. </a:t>
            </a:r>
            <a:r>
              <a:rPr lang="en-US" dirty="0"/>
              <a:t>This ivory plaque shows Stephen with</a:t>
            </a:r>
            <a:r>
              <a:rPr lang="en-US" baseline="0" dirty="0"/>
              <a:t> his hands uplifted in prayer as he is being stoned (Acts 7:58). The future apostle Paul sits behind him, while three men engaged in stoning him are shown before him. The hand reaching down from heaven is intended to represent God. The plaque is thought to have originally been made for a reliquary box or a casket. </a:t>
            </a:r>
            <a:r>
              <a:rPr lang="en-US" dirty="0"/>
              <a:t>This image comes from Walters Art Museum and is licensed under CC BY-SA 3.0, via Wikimedia Commons: https://commons.wikimedia.org/wiki/File:Mosan_Workshop_-_The_Stoning_of_St_Stephen_-_Walters_71140_(2).jpg.</a:t>
            </a:r>
          </a:p>
          <a:p>
            <a:endParaRPr lang="en-US" dirty="0"/>
          </a:p>
          <a:p>
            <a:r>
              <a:rPr lang="en-US" sz="1200" kern="1200" dirty="0">
                <a:solidFill>
                  <a:schemeClr val="tx1"/>
                </a:solidFill>
                <a:effectLst/>
                <a:latin typeface="+mn-lt"/>
                <a:ea typeface="+mn-ea"/>
                <a:cs typeface="+mn-cs"/>
              </a:rPr>
              <a:t>wiki0325201222301799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6116529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by James Tissot was</a:t>
            </a:r>
            <a:r>
              <a:rPr lang="en-US" baseline="0" dirty="0"/>
              <a:t> executed using o</a:t>
            </a:r>
            <a:r>
              <a:rPr lang="en-US" dirty="0"/>
              <a:t>paque watercolor over graphite on gray wove paper. This image is in the public domain, via the Brooklyn Museum: https://www.brooklynmuseum.org/opencollection/objects/4587.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bmny001592944587</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8823397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the rocky area outside the second wall of 1st-century Jerusalem where Jesus was crucified. This is the same location</a:t>
            </a:r>
            <a:r>
              <a:rPr lang="en-US" baseline="0" dirty="0"/>
              <a:t> </a:t>
            </a:r>
            <a:r>
              <a:rPr lang="en-US" dirty="0"/>
              <a:t>where the Church of the Holy Sepulcher was built in AD 326 by Constantine’s mother, Helena. This model is located at the Israel Museum. See following photo for a circle around the location.</a:t>
            </a:r>
          </a:p>
          <a:p>
            <a:endParaRPr lang="en-US" dirty="0"/>
          </a:p>
          <a:p>
            <a:r>
              <a:rPr lang="en-US" dirty="0"/>
              <a:t>tb060316548</a:t>
            </a:r>
          </a:p>
        </p:txBody>
      </p:sp>
    </p:spTree>
    <p:extLst>
      <p:ext uri="{BB962C8B-B14F-4D97-AF65-F5344CB8AC3E}">
        <p14:creationId xmlns:p14="http://schemas.microsoft.com/office/powerpoint/2010/main" val="3836303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map shows the cities of Philippi and Thessalonica. Paul had first preached</a:t>
            </a:r>
            <a:r>
              <a:rPr lang="en-US" sz="1200" kern="1200" baseline="0" dirty="0">
                <a:solidFill>
                  <a:schemeClr val="tx1"/>
                </a:solidFill>
                <a:effectLst/>
                <a:latin typeface="+mn-lt"/>
                <a:ea typeface="+mn-ea"/>
                <a:cs typeface="+mn-cs"/>
              </a:rPr>
              <a:t> the gospel at Philippi, where he was badly treated (Acts 16:11-40), and then travelled westward to Thessalonica (Acts 17:1-9). Although it is not mentioned in Acts, Paul’s trip from Philippi to Thessalonica would have taken him</a:t>
            </a:r>
            <a:r>
              <a:rPr lang="en-US" sz="1200" kern="1200" dirty="0">
                <a:solidFill>
                  <a:schemeClr val="tx1"/>
                </a:solidFill>
                <a:effectLst/>
                <a:latin typeface="+mn-lt"/>
                <a:ea typeface="+mn-ea"/>
                <a:cs typeface="+mn-cs"/>
              </a:rPr>
              <a:t> on the Via Egnatia,</a:t>
            </a:r>
            <a:r>
              <a:rPr lang="en-US" sz="1200" kern="1200" baseline="0" dirty="0">
                <a:solidFill>
                  <a:schemeClr val="tx1"/>
                </a:solidFill>
                <a:effectLst/>
                <a:latin typeface="+mn-lt"/>
                <a:ea typeface="+mn-ea"/>
                <a:cs typeface="+mn-cs"/>
              </a:rPr>
              <a:t> also visible on this map</a:t>
            </a:r>
            <a:r>
              <a:rPr lang="en-US" sz="1200" kern="1200" dirty="0">
                <a:solidFill>
                  <a:schemeClr val="tx1"/>
                </a:solidFill>
                <a:effectLst/>
                <a:latin typeface="+mn-lt"/>
                <a:ea typeface="+mn-ea"/>
                <a:cs typeface="+mn-cs"/>
              </a:rPr>
              <a:t>. This map was created by A.D. Riddle, </a:t>
            </a:r>
            <a:r>
              <a:rPr lang="en-US" sz="1200" kern="1200" dirty="0" err="1">
                <a:solidFill>
                  <a:schemeClr val="tx1"/>
                </a:solidFill>
                <a:effectLst/>
                <a:latin typeface="+mn-lt"/>
                <a:ea typeface="+mn-ea"/>
                <a:cs typeface="+mn-cs"/>
              </a:rPr>
              <a:t>RiddleMaps.com</a:t>
            </a:r>
            <a:r>
              <a:rPr lang="en-US" sz="1200" kern="1200" dirty="0">
                <a:solidFill>
                  <a:schemeClr val="tx1"/>
                </a:solidFill>
                <a:effectLst/>
                <a:latin typeface="+mn-lt"/>
                <a:ea typeface="+mn-ea"/>
                <a:cs typeface="+mn-cs"/>
              </a:rPr>
              <a:t>. Data sources: Ancient World Mapping Center shapefiles were used for road lines, under Open Database License (</a:t>
            </a:r>
            <a:r>
              <a:rPr lang="en-US" sz="1200" kern="1200" dirty="0" err="1">
                <a:solidFill>
                  <a:schemeClr val="tx1"/>
                </a:solidFill>
                <a:effectLst/>
                <a:latin typeface="+mn-lt"/>
                <a:ea typeface="+mn-ea"/>
                <a:cs typeface="+mn-cs"/>
              </a:rPr>
              <a:t>ODbL</a:t>
            </a:r>
            <a:r>
              <a:rPr lang="en-US" sz="1200" kern="1200" dirty="0">
                <a:solidFill>
                  <a:schemeClr val="tx1"/>
                </a:solidFill>
                <a:effectLst/>
                <a:latin typeface="+mn-lt"/>
                <a:ea typeface="+mn-ea"/>
                <a:cs typeface="+mn-cs"/>
              </a:rPr>
              <a:t> 1.0; http://</a:t>
            </a:r>
            <a:r>
              <a:rPr lang="en-US" sz="1200" kern="1200" dirty="0" err="1">
                <a:solidFill>
                  <a:schemeClr val="tx1"/>
                </a:solidFill>
                <a:effectLst/>
                <a:latin typeface="+mn-lt"/>
                <a:ea typeface="+mn-ea"/>
                <a:cs typeface="+mn-cs"/>
              </a:rPr>
              <a:t>awmc.unc.edu</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wordpress</a:t>
            </a:r>
            <a:r>
              <a:rPr lang="en-US" sz="1200" kern="1200" dirty="0">
                <a:solidFill>
                  <a:schemeClr val="tx1"/>
                </a:solidFill>
                <a:effectLst/>
                <a:latin typeface="+mn-lt"/>
                <a:ea typeface="+mn-ea"/>
                <a:cs typeface="+mn-cs"/>
              </a:rPr>
              <a:t>/map-files/). ASTER-GDEM 2 or SRTM data were used to render the terrain (https://</a:t>
            </a:r>
            <a:r>
              <a:rPr lang="en-US" sz="1200" kern="1200" dirty="0" err="1">
                <a:solidFill>
                  <a:schemeClr val="tx1"/>
                </a:solidFill>
                <a:effectLst/>
                <a:latin typeface="+mn-lt"/>
                <a:ea typeface="+mn-ea"/>
                <a:cs typeface="+mn-cs"/>
              </a:rPr>
              <a:t>asterweb.jpl.nasa.gov</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gdem.asp</a:t>
            </a:r>
            <a:r>
              <a:rPr lang="en-US" sz="1200" kern="1200" dirty="0">
                <a:solidFill>
                  <a:schemeClr val="tx1"/>
                </a:solidFill>
                <a:effectLst/>
                <a:latin typeface="+mn-lt"/>
                <a:ea typeface="+mn-ea"/>
                <a:cs typeface="+mn-cs"/>
              </a:rPr>
              <a:t> and https://www2.jpl.nasa.gov/</a:t>
            </a:r>
            <a:r>
              <a:rPr lang="en-US" sz="1200" kern="1200" dirty="0" err="1">
                <a:solidFill>
                  <a:schemeClr val="tx1"/>
                </a:solidFill>
                <a:effectLst/>
                <a:latin typeface="+mn-lt"/>
                <a:ea typeface="+mn-ea"/>
                <a:cs typeface="+mn-cs"/>
              </a:rPr>
              <a:t>srtm</a:t>
            </a:r>
            <a:r>
              <a:rPr lang="en-US" sz="1200" kern="1200" dirty="0">
                <a:solidFill>
                  <a:schemeClr val="tx1"/>
                </a:solidFill>
                <a:effectLst/>
                <a:latin typeface="+mn-lt"/>
                <a:ea typeface="+mn-ea"/>
                <a:cs typeface="+mn-cs"/>
              </a:rPr>
              <a:t>/). Natural Earth was used for streams and inland water bodies. Their data have been placed in the public domain. https://</a:t>
            </a:r>
            <a:r>
              <a:rPr lang="en-US" sz="1200" kern="1200" dirty="0" err="1">
                <a:solidFill>
                  <a:schemeClr val="tx1"/>
                </a:solidFill>
                <a:effectLst/>
                <a:latin typeface="+mn-lt"/>
                <a:ea typeface="+mn-ea"/>
                <a:cs typeface="+mn-cs"/>
              </a:rPr>
              <a:t>www.naturalearthdata.com</a:t>
            </a:r>
            <a:r>
              <a:rPr lang="en-US" sz="1200" kern="1200" dirty="0">
                <a:solidFill>
                  <a:schemeClr val="tx1"/>
                </a:solidFill>
                <a:effectLst/>
                <a:latin typeface="+mn-lt"/>
                <a:ea typeface="+mn-ea"/>
                <a:cs typeface="+mn-cs"/>
              </a:rPr>
              <a:t>/about/terms-of-use/.</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3302337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the rocky area outside the second wall of 1st-century Jerusalem where Jesus was crucified. This is the same location</a:t>
            </a:r>
            <a:r>
              <a:rPr lang="en-US" baseline="0" dirty="0"/>
              <a:t> </a:t>
            </a:r>
            <a:r>
              <a:rPr lang="en-US" dirty="0"/>
              <a:t>where the Church of the Holy Sepulcher was built in AD 326 by Constantine’s mother, Helena. This model is located at the Israel Museum.</a:t>
            </a:r>
          </a:p>
          <a:p>
            <a:endParaRPr lang="en-US" dirty="0"/>
          </a:p>
          <a:p>
            <a:r>
              <a:rPr lang="en-US" dirty="0"/>
              <a:t>tb060316548</a:t>
            </a:r>
          </a:p>
        </p:txBody>
      </p:sp>
    </p:spTree>
    <p:extLst>
      <p:ext uri="{BB962C8B-B14F-4D97-AF65-F5344CB8AC3E}">
        <p14:creationId xmlns:p14="http://schemas.microsoft.com/office/powerpoint/2010/main" val="12971444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Church of the Holy Sepulcher was built over</a:t>
            </a:r>
            <a:r>
              <a:rPr lang="en-US" baseline="0" dirty="0"/>
              <a:t> the traditional locations of Golgotha where Jesus was crucified and the tomb where Jesus was buried and rose from the dead. The smaller grey dome is situated over the rock outcropping that is identified as Golgotha, while the larger dome is situated over what is left of the traditional tomb of Christ.</a:t>
            </a:r>
            <a:endParaRPr lang="en-US" dirty="0"/>
          </a:p>
          <a:p>
            <a:endParaRPr lang="en-US" dirty="0"/>
          </a:p>
          <a:p>
            <a:r>
              <a:rPr lang="en-US" dirty="0"/>
              <a:t>tb123199210</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42044072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outcropping of bedrock was identified in the 4th century as the place where Jesus’s crucifixion</a:t>
            </a:r>
            <a:r>
              <a:rPr lang="en-US" baseline="0" dirty="0"/>
              <a:t> took place</a:t>
            </a:r>
            <a:r>
              <a:rPr lang="en-US" dirty="0"/>
              <a:t>. The church was built around it, although much of the original outcropping was apparently destroyed in the process.</a:t>
            </a:r>
          </a:p>
          <a:p>
            <a:endParaRPr lang="en-US" dirty="0"/>
          </a:p>
          <a:p>
            <a:r>
              <a:rPr lang="en-US" dirty="0"/>
              <a:t>tb092902204</a:t>
            </a:r>
          </a:p>
        </p:txBody>
      </p:sp>
    </p:spTree>
    <p:extLst>
      <p:ext uri="{BB962C8B-B14F-4D97-AF65-F5344CB8AC3E}">
        <p14:creationId xmlns:p14="http://schemas.microsoft.com/office/powerpoint/2010/main" val="25810903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chapel commemorates the place where Jesus was  nailed to the cross. It is located immediately next to the chapel built over the rocky outcrop shown on the previous slide.</a:t>
            </a:r>
          </a:p>
          <a:p>
            <a:endParaRPr lang="en-US" dirty="0"/>
          </a:p>
          <a:p>
            <a:r>
              <a:rPr lang="en-US" dirty="0"/>
              <a:t>tb060616993</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36813199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two prophets are named in the Hebrew</a:t>
            </a:r>
            <a:r>
              <a:rPr lang="en-US" baseline="0" dirty="0"/>
              <a:t> Bible as having been killed by the Jews: Uriah son of Shemaiah (</a:t>
            </a:r>
            <a:r>
              <a:rPr lang="en-US" baseline="0" dirty="0" err="1"/>
              <a:t>Jer</a:t>
            </a:r>
            <a:r>
              <a:rPr lang="en-US" baseline="0" dirty="0"/>
              <a:t> 26:20-24) and Zechariah the son of Jehoiada (2 Chr 24:17-22), although Nehemiah also brought this charge against the Jews (Neh 9:26). This image comes from Wikimedia Commons and is in the public domain. Source: https://commons.wikimedia.org/wiki/File:ZechBenJeho.jpg.</a:t>
            </a:r>
          </a:p>
          <a:p>
            <a:endParaRPr lang="en-US" baseline="0" dirty="0"/>
          </a:p>
          <a:p>
            <a:r>
              <a:rPr lang="en-US" sz="1200" kern="1200" dirty="0">
                <a:solidFill>
                  <a:schemeClr val="tx1"/>
                </a:solidFill>
                <a:effectLst/>
                <a:latin typeface="+mn-lt"/>
                <a:ea typeface="+mn-ea"/>
                <a:cs typeface="+mn-cs"/>
              </a:rPr>
              <a:t>wiki072820141608431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6813199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Acts 8:2 describes the great persecution that caused the church in Jerusalem to scatter. Initially Paul himself was part of the persecution,</a:t>
            </a:r>
            <a:r>
              <a:rPr lang="en-US" baseline="0" dirty="0"/>
              <a:t> “ravaging the church, entering house after house, and dragging off men and women to put them in prison” (Acts 8:3). </a:t>
            </a:r>
            <a:r>
              <a:rPr lang="en-US" dirty="0"/>
              <a:t>A late tradition identifies the rock-cut room</a:t>
            </a:r>
            <a:r>
              <a:rPr lang="en-US" baseline="0" dirty="0"/>
              <a:t> shown here</a:t>
            </a:r>
            <a:r>
              <a:rPr lang="en-US" dirty="0"/>
              <a:t> as the holding cell of Jesus. Whether accurate or not, this image provides a visual image of the unpleasant conditions of these places, and it is not unlikely that Christians</a:t>
            </a:r>
            <a:r>
              <a:rPr lang="en-US" baseline="0" dirty="0"/>
              <a:t> of the 1st century were subjected to similar confinement</a:t>
            </a:r>
            <a:r>
              <a:rPr lang="en-US" dirty="0"/>
              <a:t>.</a:t>
            </a:r>
          </a:p>
          <a:p>
            <a:endParaRPr lang="en-US" dirty="0"/>
          </a:p>
          <a:p>
            <a:r>
              <a:rPr lang="en-US" dirty="0"/>
              <a:t>tb061116179</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6813199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After his conversion, Paul also became the object of persecution. After he boldly spoke of the gospel in Jerusalem, the Jews attempted to kill him, prompting the church to send Paul down to Caesarea to catch a boat and go away to Tarsus (Acts 9:30). This fresco depicts a man in a boat; his arms are stretched out as though he were fleeing. This fresco was photographed at the </a:t>
            </a:r>
            <a:r>
              <a:rPr lang="en-US" dirty="0"/>
              <a:t>National Museum of Rome.</a:t>
            </a:r>
          </a:p>
          <a:p>
            <a:endParaRPr lang="en-US" dirty="0"/>
          </a:p>
          <a:p>
            <a:r>
              <a:rPr lang="en-US" dirty="0"/>
              <a:t>tb0513177732</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6813199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phrase “fill up their sins” (Gk. </a:t>
            </a:r>
            <a:r>
              <a:rPr lang="en-US" i="1" dirty="0"/>
              <a:t>to </a:t>
            </a:r>
            <a:r>
              <a:rPr lang="en-US" i="1" dirty="0" err="1"/>
              <a:t>anaplērōsai</a:t>
            </a:r>
            <a:r>
              <a:rPr lang="en-US" i="1" dirty="0"/>
              <a:t> </a:t>
            </a:r>
            <a:r>
              <a:rPr lang="en-US" i="1" dirty="0" err="1"/>
              <a:t>autōn</a:t>
            </a:r>
            <a:r>
              <a:rPr lang="en-US" i="1" dirty="0"/>
              <a:t> </a:t>
            </a:r>
            <a:r>
              <a:rPr lang="en-US" i="1" dirty="0" err="1"/>
              <a:t>tas</a:t>
            </a:r>
            <a:r>
              <a:rPr lang="en-US" i="1" dirty="0"/>
              <a:t> </a:t>
            </a:r>
            <a:r>
              <a:rPr lang="en-US" i="1" dirty="0" err="1"/>
              <a:t>hamartias</a:t>
            </a:r>
            <a:r>
              <a:rPr lang="en-US" i="0" dirty="0"/>
              <a:t>, </a:t>
            </a:r>
            <a:r>
              <a:rPr lang="el-GR" sz="1200" kern="1200" dirty="0" err="1">
                <a:solidFill>
                  <a:schemeClr val="tx1"/>
                </a:solidFill>
                <a:effectLst/>
                <a:latin typeface="+mn-lt"/>
                <a:ea typeface="+mn-ea"/>
                <a:cs typeface="+mn-cs"/>
              </a:rPr>
              <a:t>τὸ</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ἀναπληρῶσαι</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αὐτῶν</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τὰς</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ἁμαρτίας</a:t>
            </a:r>
            <a:r>
              <a:rPr lang="en-US" dirty="0"/>
              <a:t>) is nearly identical to the description used in Genesis 15:16 in the Septuagint (LXX). There, God foretold the judgment that would come upon the Canaanites during the Israelite Conquest, which began with Jericho. Ironically, unbelieving Jews became like the unbelieving Gentiles upon whom God’s judgment would fall. See the next slide for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tb010703122</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9719262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phrase “fill up their sins” (Gk. </a:t>
            </a:r>
            <a:r>
              <a:rPr lang="en-US" i="1" dirty="0"/>
              <a:t>to </a:t>
            </a:r>
            <a:r>
              <a:rPr lang="en-US" i="1" dirty="0" err="1"/>
              <a:t>anaplērōsai</a:t>
            </a:r>
            <a:r>
              <a:rPr lang="en-US" i="1" dirty="0"/>
              <a:t> </a:t>
            </a:r>
            <a:r>
              <a:rPr lang="en-US" i="1" dirty="0" err="1"/>
              <a:t>autōn</a:t>
            </a:r>
            <a:r>
              <a:rPr lang="en-US" i="1" dirty="0"/>
              <a:t> </a:t>
            </a:r>
            <a:r>
              <a:rPr lang="en-US" i="1" dirty="0" err="1"/>
              <a:t>tas</a:t>
            </a:r>
            <a:r>
              <a:rPr lang="en-US" i="1" dirty="0"/>
              <a:t> </a:t>
            </a:r>
            <a:r>
              <a:rPr lang="en-US" i="1" dirty="0" err="1"/>
              <a:t>hamartias</a:t>
            </a:r>
            <a:r>
              <a:rPr lang="en-US" i="0" dirty="0"/>
              <a:t>, </a:t>
            </a:r>
            <a:r>
              <a:rPr lang="el-GR" sz="1200" kern="1200" dirty="0" err="1">
                <a:solidFill>
                  <a:schemeClr val="tx1"/>
                </a:solidFill>
                <a:effectLst/>
                <a:latin typeface="+mn-lt"/>
                <a:ea typeface="+mn-ea"/>
                <a:cs typeface="+mn-cs"/>
              </a:rPr>
              <a:t>τὸ</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ἀναπληρῶσαι</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αὐτῶν</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τὰς</a:t>
            </a:r>
            <a:r>
              <a:rPr lang="el-GR"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ἁμαρτίας</a:t>
            </a:r>
            <a:r>
              <a:rPr lang="en-US" dirty="0"/>
              <a:t>) is nearly identical to the description used in Genesis 15:16 in the Septuagint (LXX). There, God foretold the judgment that would come upon the Canaanites during the Israelite Conquest, which began with Jericho. Ironically, unbelieving Jews became like the unbelieving Gentiles upon whom God’s judgment would fall.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tb010703122</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7041909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collapse of the mudbrick wall seen in this photo is best associated with the destruction of the city by Joshua. The mudbrick wall collapsed, spilling outside of the revetment wall and forming a sort of ramp over the revetment wall, which would have allowed the Israelites to easily enter the city. Archaeologist </a:t>
            </a:r>
            <a:r>
              <a:rPr lang="en-US" sz="1200" dirty="0"/>
              <a:t>Bryant Wood points to the base of the collapsed mudbrick wall. One layer of mudbricks remains; the rest fell outward beyond the stone revetment wall. This photograph was taken in 1997; the remains of these</a:t>
            </a:r>
            <a:r>
              <a:rPr lang="en-US" sz="1200" baseline="0" dirty="0"/>
              <a:t> mudbricks have since been removed in later excavations.</a:t>
            </a:r>
            <a:endParaRPr lang="en-US" dirty="0"/>
          </a:p>
          <a:p>
            <a:endParaRPr lang="en-US" dirty="0"/>
          </a:p>
          <a:p>
            <a:r>
              <a:rPr lang="en-US" dirty="0"/>
              <a:t>tbs94239709</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3722172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During Paul’s time in Philippi, he and Silas (called Silvanus in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and 2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were dragged into the marketplace, stripped of their clothes, beaten, and imprisoned (Acts 16:16-24). </a:t>
            </a:r>
            <a:r>
              <a:rPr lang="en-US" dirty="0"/>
              <a:t>Paul and Silas were dragged into the forum, or marketplace, since that was the location of the rulers or magistrates (Gk.</a:t>
            </a:r>
            <a:r>
              <a:rPr lang="en-US" baseline="0" dirty="0"/>
              <a:t> </a:t>
            </a:r>
            <a:r>
              <a:rPr lang="en-US" i="1" baseline="0" dirty="0" err="1"/>
              <a:t>archōn</a:t>
            </a:r>
            <a:r>
              <a:rPr lang="en-US" dirty="0"/>
              <a:t>,</a:t>
            </a:r>
            <a:r>
              <a:rPr lang="en-US" baseline="0" dirty="0"/>
              <a:t> </a:t>
            </a:r>
            <a:r>
              <a:rPr lang="el-GR" sz="1200" b="0" i="0" u="none" strike="noStrike" kern="1200" baseline="0" dirty="0">
                <a:solidFill>
                  <a:schemeClr val="tx1"/>
                </a:solidFill>
                <a:latin typeface="+mn-lt"/>
                <a:ea typeface="+mn-ea"/>
                <a:cs typeface="+mn-cs"/>
              </a:rPr>
              <a:t>ἄρχων</a:t>
            </a:r>
            <a:r>
              <a:rPr lang="en-US" dirty="0"/>
              <a:t>). See the next slide for labels.</a:t>
            </a:r>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7672490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remains of a burn layer at Jericho among the remains of mudbrick debris. Such burn layers are the hallmarks of destruction by fire like the one recorded in Joshua 7:24.</a:t>
            </a:r>
          </a:p>
          <a:p>
            <a:endParaRPr lang="en-US" dirty="0"/>
          </a:p>
          <a:p>
            <a:r>
              <a:rPr lang="en-US" dirty="0"/>
              <a:t>tb052006448</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37851826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sz="1200" b="0" i="0" kern="1200" dirty="0">
                <a:solidFill>
                  <a:schemeClr val="tx1"/>
                </a:solidFill>
                <a:effectLst/>
                <a:latin typeface="+mn-lt"/>
                <a:ea typeface="+mn-ea"/>
                <a:cs typeface="+mn-cs"/>
              </a:rPr>
              <a:t>And in the fourth generation they will come here again, for the sin of the Amorite is not yet full” (Gen</a:t>
            </a:r>
            <a:r>
              <a:rPr lang="en-US" sz="1200" b="0" i="0" kern="1200" baseline="0" dirty="0">
                <a:solidFill>
                  <a:schemeClr val="tx1"/>
                </a:solidFill>
                <a:effectLst/>
                <a:latin typeface="+mn-lt"/>
                <a:ea typeface="+mn-ea"/>
                <a:cs typeface="+mn-cs"/>
              </a:rPr>
              <a:t> </a:t>
            </a:r>
            <a:r>
              <a:rPr lang="en-US" dirty="0"/>
              <a:t>15:16</a:t>
            </a:r>
            <a:r>
              <a:rPr lang="en-US" sz="1200" b="0" i="0" kern="1200" baseline="0" dirty="0">
                <a:solidFill>
                  <a:schemeClr val="tx1"/>
                </a:solidFill>
                <a:effectLst/>
                <a:latin typeface="+mn-lt"/>
                <a:ea typeface="+mn-ea"/>
                <a:cs typeface="+mn-cs"/>
              </a:rPr>
              <a:t>). </a:t>
            </a:r>
            <a:r>
              <a:rPr lang="en-US" dirty="0"/>
              <a:t>This Yemenite Torah scroll</a:t>
            </a:r>
            <a:r>
              <a:rPr lang="en-US" baseline="0" dirty="0"/>
              <a:t> was photographed at The Master’s Seminary in California.</a:t>
            </a:r>
          </a:p>
          <a:p>
            <a:endParaRPr lang="en-US" baseline="0" dirty="0"/>
          </a:p>
          <a:p>
            <a:r>
              <a:rPr lang="en-US" sz="1200" kern="1200" dirty="0">
                <a:solidFill>
                  <a:schemeClr val="tx1"/>
                </a:solidFill>
                <a:effectLst/>
                <a:latin typeface="+mn-lt"/>
                <a:ea typeface="+mn-ea"/>
                <a:cs typeface="+mn-cs"/>
              </a:rPr>
              <a:t>tb031416364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2144024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jumble of massive blocks in this photo are the result of the destruction of the temple precinct in Jerusalem when the Roman army destroyed Jerusalem in AD 70. </a:t>
            </a:r>
            <a:r>
              <a:rPr lang="en-US" sz="1200" kern="1200" dirty="0">
                <a:solidFill>
                  <a:schemeClr val="tx1"/>
                </a:solidFill>
                <a:effectLst/>
                <a:latin typeface="+mn-lt"/>
                <a:ea typeface="+mn-ea"/>
                <a:cs typeface="+mn-cs"/>
              </a:rPr>
              <a:t>Paul wrote 1 Thessalonians in about AD 50, well before the outbreak of the Jewish War, and even before the </a:t>
            </a:r>
            <a:r>
              <a:rPr lang="en-US" sz="1200" kern="1200" dirty="0" err="1">
                <a:solidFill>
                  <a:schemeClr val="tx1"/>
                </a:solidFill>
                <a:effectLst/>
                <a:latin typeface="+mn-lt"/>
                <a:ea typeface="+mn-ea"/>
                <a:cs typeface="+mn-cs"/>
              </a:rPr>
              <a:t>procuratorship</a:t>
            </a:r>
            <a:r>
              <a:rPr lang="en-US" sz="1200" kern="1200" dirty="0">
                <a:solidFill>
                  <a:schemeClr val="tx1"/>
                </a:solidFill>
                <a:effectLst/>
                <a:latin typeface="+mn-lt"/>
                <a:ea typeface="+mn-ea"/>
                <a:cs typeface="+mn-cs"/>
              </a:rPr>
              <a:t> of Felix which precipitated it. Paul’s words here seem to anticipate this destruction, making his words prophetic (cf. Luke 21:20-24). God’s wrath had already been placed upon the nation of Israel, though it had not yet been carried out.</a:t>
            </a:r>
          </a:p>
          <a:p>
            <a:endParaRPr lang="en-US" sz="1200" kern="1200" dirty="0">
              <a:solidFill>
                <a:schemeClr val="tx1"/>
              </a:solidFill>
              <a:effectLst/>
              <a:latin typeface="+mn-lt"/>
              <a:ea typeface="+mn-ea"/>
              <a:cs typeface="+mn-cs"/>
            </a:endParaRPr>
          </a:p>
          <a:p>
            <a:r>
              <a:rPr lang="en-US" dirty="0"/>
              <a:t>tb090705037</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0768384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diorama depicts the Roman siege of Jerusalem that resulted in the destruction of the city. This photograph was taken at the Tower of David Museum in Jerusalem.</a:t>
            </a:r>
          </a:p>
          <a:p>
            <a:endParaRPr lang="en-US" dirty="0"/>
          </a:p>
          <a:p>
            <a:r>
              <a:rPr lang="en-US" dirty="0"/>
              <a:t>cl080218436c</a:t>
            </a:r>
          </a:p>
        </p:txBody>
      </p:sp>
      <p:sp>
        <p:nvSpPr>
          <p:cNvPr id="4" name="Slide Number Placeholder 3"/>
          <p:cNvSpPr>
            <a:spLocks noGrp="1"/>
          </p:cNvSpPr>
          <p:nvPr>
            <p:ph type="sldNum" sz="quarter" idx="5"/>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6598323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Vespasian was the Roman general, then Caesar,</a:t>
            </a:r>
            <a:r>
              <a:rPr lang="en-US" baseline="0" dirty="0"/>
              <a:t> who prosecuted the war against the Jews in AD 66–70. The coin shown here was issued in celebration of his victory over the Jewish rebels. The coin depicts a victorious Roman soldier on the left, while a woman (representing Judea) is depicted seated in defeat beneath a palm tree. The Latin inscription around the coin reads “Judea captured” (Lat. IVDAEA CAPTA). The monogram at the bottom, SC, stands for SENATVS CONSVLTO, indicating that the coin was issued with the approval of the Roman Senate. This coin was photographed at the Naples Archaeological Museum.</a:t>
            </a:r>
            <a:endParaRPr lang="en-US" dirty="0"/>
          </a:p>
          <a:p>
            <a:endParaRPr lang="en-US" dirty="0"/>
          </a:p>
          <a:p>
            <a:r>
              <a:rPr lang="en-US" dirty="0"/>
              <a:t>tb0515170933b</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7403374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Since Paul had only been able to minister in Thessalonica for three weeks (Acts 17:2), he sought to revisit the city quickly in order to give further instruction to these baby Christians, but Satan had hindered him twice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2:18). One</a:t>
            </a:r>
            <a:r>
              <a:rPr lang="en-US" sz="1200" kern="1200" baseline="0" dirty="0">
                <a:solidFill>
                  <a:schemeClr val="tx1"/>
                </a:solidFill>
                <a:effectLst/>
                <a:latin typeface="+mn-lt"/>
                <a:ea typeface="+mn-ea"/>
                <a:cs typeface="+mn-cs"/>
              </a:rPr>
              <a:t> of the places from which Paul may have endeavored to revisit Thessalonica was Athens (Acts 17:10-34).</a:t>
            </a:r>
          </a:p>
          <a:p>
            <a:endParaRPr lang="en-US" sz="1200" kern="1200" baseline="0" dirty="0">
              <a:solidFill>
                <a:schemeClr val="tx1"/>
              </a:solidFill>
              <a:effectLst/>
              <a:latin typeface="+mn-lt"/>
              <a:ea typeface="+mn-ea"/>
              <a:cs typeface="+mn-cs"/>
            </a:endParaRPr>
          </a:p>
          <a:p>
            <a:r>
              <a:rPr lang="en-US" dirty="0"/>
              <a:t>tb050803030</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5466820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not known in what manner Paul was thwarted in his attempt to return to Thessalonica,</a:t>
            </a:r>
            <a:r>
              <a:rPr lang="en-US" baseline="0" dirty="0"/>
              <a:t> but he apparently concluded that it would be necessary to write to them rather than visit them. </a:t>
            </a:r>
            <a:r>
              <a:rPr lang="en-US" sz="1200" dirty="0"/>
              <a:t>This 17th-century</a:t>
            </a:r>
            <a:r>
              <a:rPr lang="en-US" sz="1200" baseline="0" dirty="0"/>
              <a:t> o</a:t>
            </a:r>
            <a:r>
              <a:rPr lang="en-US" sz="1200" dirty="0"/>
              <a:t>il-on-canvas painting is attributed to Valentin de Boulogne. This image comes from Valentin de Boulogne and is in the public domain, via Wikimedia: </a:t>
            </a:r>
            <a:r>
              <a:rPr lang="en-US" dirty="0"/>
              <a:t>https://commons.wikimedia.org/wiki/File:Probably_Valentin_de_Boulogne_-_Saint_Paul_Writing_His_Epistles_-_Google_Art_Project.jpg.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wiki0104201321092401</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59742860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Paul’s metaphor here draws on the wreath</a:t>
            </a:r>
            <a:r>
              <a:rPr lang="en-US" baseline="0" noProof="0" dirty="0"/>
              <a:t> and crown (Gk. </a:t>
            </a:r>
            <a:r>
              <a:rPr lang="en-US" i="1" baseline="0" noProof="0" dirty="0"/>
              <a:t>stephanos</a:t>
            </a:r>
            <a:r>
              <a:rPr lang="en-US" baseline="0" noProof="0" dirty="0"/>
              <a:t>, </a:t>
            </a:r>
            <a:r>
              <a:rPr lang="el-GR" sz="1200" b="0" i="0" u="none" strike="noStrike" kern="1200" baseline="0" dirty="0">
                <a:solidFill>
                  <a:schemeClr val="tx1"/>
                </a:solidFill>
                <a:latin typeface="+mn-lt"/>
                <a:ea typeface="+mn-ea"/>
                <a:cs typeface="+mn-cs"/>
              </a:rPr>
              <a:t>στέφανος</a:t>
            </a:r>
            <a:r>
              <a:rPr lang="en-US" baseline="0" noProof="0" dirty="0"/>
              <a:t>) that was given as a prize for athletic competition, and as signs of honor more generally. The relief shown here depicts four different prizes. </a:t>
            </a:r>
            <a:r>
              <a:rPr lang="en-US" noProof="0" dirty="0"/>
              <a:t>According to the Metropolitan Museum of Art website: “</a:t>
            </a:r>
            <a:r>
              <a:rPr lang="en-US" sz="1200" b="0" i="0" kern="1200" dirty="0">
                <a:solidFill>
                  <a:schemeClr val="tx1"/>
                </a:solidFill>
                <a:effectLst/>
                <a:latin typeface="+mn-lt"/>
                <a:ea typeface="+mn-ea"/>
                <a:cs typeface="+mn-cs"/>
              </a:rPr>
              <a:t>On this dedicatory relief are representations of the standard prizes awarded at four venues in Greece: an amphora of olive oil from the Panathenaic games at Athens, a shield from the games at Argos, and two wreaths (of pine and celery) from the prestigious Panhellenic games at </a:t>
            </a:r>
            <a:r>
              <a:rPr lang="en-US" sz="1200" b="0" i="0" kern="1200" dirty="0" err="1">
                <a:solidFill>
                  <a:schemeClr val="tx1"/>
                </a:solidFill>
                <a:effectLst/>
                <a:latin typeface="+mn-lt"/>
                <a:ea typeface="+mn-ea"/>
                <a:cs typeface="+mn-cs"/>
              </a:rPr>
              <a:t>Isthmia</a:t>
            </a:r>
            <a:r>
              <a:rPr lang="en-US" sz="1200" b="0" i="0" kern="1200" dirty="0">
                <a:solidFill>
                  <a:schemeClr val="tx1"/>
                </a:solidFill>
                <a:effectLst/>
                <a:latin typeface="+mn-lt"/>
                <a:ea typeface="+mn-ea"/>
                <a:cs typeface="+mn-cs"/>
              </a:rPr>
              <a:t> and Nemea respectively. Such games, which were very much part of the Greek tradition, flourished in Roman times. Many cities continued to host them, and individuals—the winner from </a:t>
            </a:r>
            <a:r>
              <a:rPr lang="en-US" sz="1200" b="0" i="0" kern="1200" dirty="0" err="1">
                <a:solidFill>
                  <a:schemeClr val="tx1"/>
                </a:solidFill>
                <a:effectLst/>
                <a:latin typeface="+mn-lt"/>
                <a:ea typeface="+mn-ea"/>
                <a:cs typeface="+mn-cs"/>
              </a:rPr>
              <a:t>Rhamnous</a:t>
            </a:r>
            <a:r>
              <a:rPr lang="en-US" sz="1200" b="0" i="0" kern="1200" dirty="0">
                <a:solidFill>
                  <a:schemeClr val="tx1"/>
                </a:solidFill>
                <a:effectLst/>
                <a:latin typeface="+mn-lt"/>
                <a:ea typeface="+mn-ea"/>
                <a:cs typeface="+mn-cs"/>
              </a:rPr>
              <a:t> who commissioned this relief, for example—gained much fame and fortune from their victories.” This image comes from The Metropolitan Museum of Art and is in the public domain. Source: https://www.metmuseum.org/art/collection/search/255013.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met255013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22474249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Winners would often receive a laurel wreath as a token of their victory. The bronze bust shown here depicts a victorious boxer wearing a</a:t>
            </a:r>
            <a:r>
              <a:rPr lang="en-US" baseline="0" dirty="0"/>
              <a:t> </a:t>
            </a:r>
            <a:r>
              <a:rPr lang="en-US" dirty="0"/>
              <a:t>wreath made of olive leaves. This was photographed at the National Archaeological Museum in Athens.</a:t>
            </a:r>
          </a:p>
          <a:p>
            <a:endParaRPr lang="en-US" dirty="0"/>
          </a:p>
          <a:p>
            <a:r>
              <a:rPr lang="en-US" dirty="0"/>
              <a:t>tb030806074c</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2882145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 this case, the athlete has finished the race and is portrayed as the actual victor. He holds the prize wreath in his hands, illustrating Paul’s goal to stand before the Lord on the last day as a faithful servant who has run the good race. </a:t>
            </a:r>
            <a:r>
              <a:rPr lang="en-US" dirty="0"/>
              <a:t>This statue was photographed at the Cos Museum in Greece. See the next slide for a close-up.</a:t>
            </a:r>
          </a:p>
          <a:p>
            <a:endParaRPr lang="en-US" dirty="0"/>
          </a:p>
          <a:p>
            <a:r>
              <a:rPr lang="en-US" dirty="0"/>
              <a:t>tb062006619</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121113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During Paul’s time in Philippi, he and Silas (called Silvanus in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and 2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were dragged into the marketplace, stripped of their clothes, beaten, and imprisoned (Acts 16:16-24). </a:t>
            </a:r>
            <a:r>
              <a:rPr lang="en-US" dirty="0"/>
              <a:t>Paul and Silas were dragged into the forum, or marketplace, since that was the location of the rulers or magistrates (Gk.</a:t>
            </a:r>
            <a:r>
              <a:rPr lang="en-US" baseline="0" dirty="0"/>
              <a:t> </a:t>
            </a:r>
            <a:r>
              <a:rPr lang="en-US" i="1" baseline="0" dirty="0" err="1"/>
              <a:t>archōn</a:t>
            </a:r>
            <a:r>
              <a:rPr lang="en-US" dirty="0"/>
              <a:t>,</a:t>
            </a:r>
            <a:r>
              <a:rPr lang="en-US" baseline="0" dirty="0"/>
              <a:t> </a:t>
            </a:r>
            <a:r>
              <a:rPr lang="el-GR" sz="1200" b="0" i="0" u="none" strike="noStrike" kern="1200" baseline="0" dirty="0">
                <a:solidFill>
                  <a:schemeClr val="tx1"/>
                </a:solidFill>
                <a:latin typeface="+mn-lt"/>
                <a:ea typeface="+mn-ea"/>
                <a:cs typeface="+mn-cs"/>
              </a:rPr>
              <a:t>ἄρχων</a:t>
            </a:r>
            <a:r>
              <a:rPr lang="en-US" dirty="0"/>
              <a:t>).</a:t>
            </a:r>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6824086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was photographed at the Cos Museum in Greece. </a:t>
            </a:r>
          </a:p>
          <a:p>
            <a:endParaRPr lang="en-US" dirty="0"/>
          </a:p>
          <a:p>
            <a:r>
              <a:rPr lang="en-US" dirty="0"/>
              <a:t>tb062006621</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46413517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golden wreath pictured here illustrates one of the more lavish prizes endowed upon victorious athletes in antiquity. According to the museum description, ”Wreaths like this one, formed to resemble flowers and leaves, were used to crown athletic victors throughout the ancient Greek world. The Egyptian-born Greek writer </a:t>
            </a:r>
            <a:r>
              <a:rPr lang="en-US" dirty="0" err="1"/>
              <a:t>Athenaeus</a:t>
            </a:r>
            <a:r>
              <a:rPr lang="en-US" dirty="0"/>
              <a:t> of </a:t>
            </a:r>
            <a:r>
              <a:rPr lang="en-US" dirty="0" err="1"/>
              <a:t>Nitocris</a:t>
            </a:r>
            <a:r>
              <a:rPr lang="en-US" dirty="0"/>
              <a:t> (circa late second century to third century C.E.) tells of guests wearing gold wreaths on their heads at lavish dinner parties in Alexandria, the Egyptian capital of this period. This wreath is one of four preserved from the ancient world in modern museum collections.” This wreath was photographed at the Brooklyn Museum in New York City. See the next slide for a close-up.</a:t>
            </a:r>
          </a:p>
          <a:p>
            <a:endParaRPr lang="en-US" dirty="0"/>
          </a:p>
          <a:p>
            <a:r>
              <a:rPr lang="en-US" dirty="0"/>
              <a:t>adr1606021893</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9788759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adr1606021886</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26510845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of a laurel</a:t>
            </a:r>
            <a:r>
              <a:rPr lang="en-US" baseline="0" dirty="0"/>
              <a:t> crown </a:t>
            </a:r>
            <a:r>
              <a:rPr lang="en-US" dirty="0"/>
              <a:t>was photographed at the Qatzrin Museum in the Golan Heights.</a:t>
            </a:r>
          </a:p>
          <a:p>
            <a:endParaRPr lang="en-US" dirty="0"/>
          </a:p>
          <a:p>
            <a:r>
              <a:rPr lang="en-US" dirty="0"/>
              <a:t>tb041103207</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272853143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gold diadem was photographed at the Archaeological Museum of Thessaloniki.</a:t>
            </a:r>
          </a:p>
          <a:p>
            <a:endParaRPr lang="en-US" dirty="0"/>
          </a:p>
          <a:p>
            <a:r>
              <a:rPr lang="en-US" dirty="0"/>
              <a:t>jc0107151469</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19650107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golden wreath was photographed at the San Antonio Museum of Art.</a:t>
            </a:r>
          </a:p>
          <a:p>
            <a:endParaRPr lang="en-US" dirty="0"/>
          </a:p>
          <a:p>
            <a:r>
              <a:rPr lang="en-US" dirty="0"/>
              <a:t>tb111716920c</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200700546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joy (Gk. </a:t>
            </a:r>
            <a:r>
              <a:rPr lang="en-US" i="1" baseline="0" dirty="0" err="1"/>
              <a:t>chara</a:t>
            </a:r>
            <a:r>
              <a:rPr lang="en-US" baseline="0" dirty="0"/>
              <a:t>, </a:t>
            </a:r>
            <a:r>
              <a:rPr lang="el-GR" sz="1200" b="0" i="0" u="none" strike="noStrike" kern="1200" baseline="0" dirty="0">
                <a:solidFill>
                  <a:schemeClr val="tx1"/>
                </a:solidFill>
                <a:latin typeface="+mn-lt"/>
                <a:ea typeface="+mn-ea"/>
                <a:cs typeface="+mn-cs"/>
              </a:rPr>
              <a:t>χαρά</a:t>
            </a:r>
            <a:r>
              <a:rPr lang="en-US" sz="1200" b="0" i="0" u="none" strike="noStrike" kern="1200" baseline="0" dirty="0">
                <a:solidFill>
                  <a:schemeClr val="tx1"/>
                </a:solidFill>
                <a:latin typeface="+mn-lt"/>
                <a:ea typeface="+mn-ea"/>
                <a:cs typeface="+mn-cs"/>
              </a:rPr>
              <a:t>)</a:t>
            </a:r>
            <a:r>
              <a:rPr lang="en-US" baseline="0" dirty="0"/>
              <a:t> of which Paul speaks refers to an experience of gladness, something that would likely bring a smile to his face. Smiling or laughing portraits or statuary are not common in ancient Greco-Roman art, outside of the grotesque masks associated with the theater. This example is a Roman copy that is thought to be based on a Greek original from circa 150 BC. It was photographed at the </a:t>
            </a:r>
            <a:r>
              <a:rPr lang="en-US" baseline="0" dirty="0" err="1"/>
              <a:t>Glyptothek</a:t>
            </a:r>
            <a:r>
              <a:rPr lang="en-US" baseline="0" dirty="0"/>
              <a:t> in Munich, Germany. </a:t>
            </a:r>
            <a:r>
              <a:rPr lang="en-US" dirty="0"/>
              <a:t>This image comes from Bibi Saint-Pol and is in the public domain, via Wikimedia Commons</a:t>
            </a:r>
            <a:r>
              <a:rPr lang="en-US" baseline="0" dirty="0"/>
              <a:t>: https://commons.wikimedia.org/wiki/File:Head_laughing_girl_Glyptothek_Munich.jpg.</a:t>
            </a:r>
          </a:p>
          <a:p>
            <a:endParaRPr lang="en-US" baseline="0" dirty="0"/>
          </a:p>
          <a:p>
            <a:r>
              <a:rPr lang="en-US" baseline="0" dirty="0"/>
              <a:t>wiki0423200719061359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2007005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possibilities for the location of the court before which Paul and Silas were taken. One is the </a:t>
            </a:r>
            <a:r>
              <a:rPr lang="en-US" i="1" dirty="0"/>
              <a:t>bema</a:t>
            </a:r>
            <a:r>
              <a:rPr lang="en-US" dirty="0"/>
              <a:t>, a raised</a:t>
            </a:r>
            <a:r>
              <a:rPr lang="en-US" baseline="0" dirty="0"/>
              <a:t> platform along the north side of the Philippi forum that was used for public address, but sometimes also for court proceedings (e.g., Acts 18:12). Alternately, he may have been taken to either the Roman basilica or the bouleuterion, both of which were located at the west end of the forum. The basilica was commonly used by the Romans both for public assemblies and as a court of law, and the bouleuterion was where the council of citizens (senate) met.</a:t>
            </a:r>
            <a:endParaRPr lang="en-US" dirty="0"/>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80263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4/27/2021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2803406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68038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64.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4.jpeg"/></Relationships>
</file>

<file path=ppt/slides/_rels/slide6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1 Thessalonians 2</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Bema (judgment seat) at Philippi</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We had already suffered and been shamefully treated at Philippi, as you know</a:t>
            </a:r>
          </a:p>
        </p:txBody>
      </p:sp>
    </p:spTree>
    <p:extLst>
      <p:ext uri="{BB962C8B-B14F-4D97-AF65-F5344CB8AC3E}">
        <p14:creationId xmlns:p14="http://schemas.microsoft.com/office/powerpoint/2010/main" val="2524896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170785-EF4B-4F6E-88DC-682304707F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712" y="0"/>
            <a:ext cx="4608576" cy="6858000"/>
          </a:xfrm>
          <a:prstGeom prst="rect">
            <a:avLst/>
          </a:prstGeom>
        </p:spPr>
      </p:pic>
      <p:sp>
        <p:nvSpPr>
          <p:cNvPr id="2" name="Text Placeholder 1">
            <a:extLst>
              <a:ext uri="{FF2B5EF4-FFF2-40B4-BE49-F238E27FC236}">
                <a16:creationId xmlns:a16="http://schemas.microsoft.com/office/drawing/2014/main" id="{9C6F5E2B-5FF7-4850-BC2E-5390A53FE1CD}"/>
              </a:ext>
            </a:extLst>
          </p:cNvPr>
          <p:cNvSpPr>
            <a:spLocks noGrp="1"/>
          </p:cNvSpPr>
          <p:nvPr>
            <p:ph type="body" sz="quarter" idx="10"/>
          </p:nvPr>
        </p:nvSpPr>
        <p:spPr/>
        <p:txBody>
          <a:bodyPr/>
          <a:lstStyle/>
          <a:p>
            <a:r>
              <a:rPr lang="en-US" dirty="0"/>
              <a:t>Statue of a man</a:t>
            </a:r>
          </a:p>
        </p:txBody>
      </p:sp>
      <p:sp>
        <p:nvSpPr>
          <p:cNvPr id="3" name="Text Placeholder 2">
            <a:extLst>
              <a:ext uri="{FF2B5EF4-FFF2-40B4-BE49-F238E27FC236}">
                <a16:creationId xmlns:a16="http://schemas.microsoft.com/office/drawing/2014/main" id="{E1EF798F-1A5F-4CBC-960E-F5D1E5A7B787}"/>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C7EA9F6B-91EE-47A9-B5ED-D5A4262FBD85}"/>
              </a:ext>
            </a:extLst>
          </p:cNvPr>
          <p:cNvSpPr>
            <a:spLocks noGrp="1"/>
          </p:cNvSpPr>
          <p:nvPr>
            <p:ph type="title"/>
          </p:nvPr>
        </p:nvSpPr>
        <p:spPr/>
        <p:txBody>
          <a:bodyPr/>
          <a:lstStyle/>
          <a:p>
            <a:r>
              <a:rPr lang="en-US" dirty="0"/>
              <a:t>We had already suffered and been shamefully treated at Philippi, as you know</a:t>
            </a:r>
          </a:p>
        </p:txBody>
      </p:sp>
    </p:spTree>
    <p:extLst>
      <p:ext uri="{BB962C8B-B14F-4D97-AF65-F5344CB8AC3E}">
        <p14:creationId xmlns:p14="http://schemas.microsoft.com/office/powerpoint/2010/main" val="843537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9560"/>
            <a:ext cx="9144000" cy="6431280"/>
          </a:xfrm>
          <a:prstGeom prst="rect">
            <a:avLst/>
          </a:prstGeom>
        </p:spPr>
      </p:pic>
      <p:sp>
        <p:nvSpPr>
          <p:cNvPr id="2" name="Text Placeholder 1">
            <a:extLst>
              <a:ext uri="{FF2B5EF4-FFF2-40B4-BE49-F238E27FC236}">
                <a16:creationId xmlns:a16="http://schemas.microsoft.com/office/drawing/2014/main" id="{AA805616-FE00-45F1-BC7D-EBA581FC3A57}"/>
              </a:ext>
            </a:extLst>
          </p:cNvPr>
          <p:cNvSpPr>
            <a:spLocks noGrp="1"/>
          </p:cNvSpPr>
          <p:nvPr>
            <p:ph type="body" sz="quarter" idx="10"/>
          </p:nvPr>
        </p:nvSpPr>
        <p:spPr/>
        <p:txBody>
          <a:bodyPr/>
          <a:lstStyle/>
          <a:p>
            <a:r>
              <a:rPr lang="en-US" dirty="0"/>
              <a:t>Relief of robed Senators, from the northern wall of the Ara Pacis </a:t>
            </a:r>
            <a:r>
              <a:rPr lang="en-US" dirty="0" err="1"/>
              <a:t>Augustae</a:t>
            </a:r>
            <a:r>
              <a:rPr lang="en-US" dirty="0"/>
              <a:t> (cast), 9 BC</a:t>
            </a:r>
          </a:p>
        </p:txBody>
      </p:sp>
      <p:sp>
        <p:nvSpPr>
          <p:cNvPr id="3" name="Text Placeholder 2">
            <a:extLst>
              <a:ext uri="{FF2B5EF4-FFF2-40B4-BE49-F238E27FC236}">
                <a16:creationId xmlns:a16="http://schemas.microsoft.com/office/drawing/2014/main" id="{5277CD4D-552C-474D-B7C7-0206F5E1771C}"/>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464A2082-DB02-46F2-9DFF-487E39D4350C}"/>
              </a:ext>
            </a:extLst>
          </p:cNvPr>
          <p:cNvSpPr>
            <a:spLocks noGrp="1"/>
          </p:cNvSpPr>
          <p:nvPr>
            <p:ph type="title"/>
          </p:nvPr>
        </p:nvSpPr>
        <p:spPr/>
        <p:txBody>
          <a:bodyPr/>
          <a:lstStyle/>
          <a:p>
            <a:r>
              <a:rPr lang="en-US" dirty="0"/>
              <a:t>We had already suffered and been shamefully treated at Philippi, as you know</a:t>
            </a:r>
          </a:p>
        </p:txBody>
      </p:sp>
    </p:spTree>
    <p:extLst>
      <p:ext uri="{BB962C8B-B14F-4D97-AF65-F5344CB8AC3E}">
        <p14:creationId xmlns:p14="http://schemas.microsoft.com/office/powerpoint/2010/main" val="1846377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289560"/>
            <a:ext cx="9144000" cy="6431280"/>
            <a:chOff x="0" y="289560"/>
            <a:chExt cx="9144000" cy="643128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9560"/>
              <a:ext cx="9144000" cy="6431280"/>
            </a:xfrm>
            <a:prstGeom prst="rect">
              <a:avLst/>
            </a:prstGeom>
          </p:spPr>
        </p:pic>
        <p:sp>
          <p:nvSpPr>
            <p:cNvPr id="11" name="Freeform 10"/>
            <p:cNvSpPr/>
            <p:nvPr/>
          </p:nvSpPr>
          <p:spPr>
            <a:xfrm>
              <a:off x="7691437" y="1362075"/>
              <a:ext cx="526648" cy="738187"/>
            </a:xfrm>
            <a:custGeom>
              <a:avLst/>
              <a:gdLst>
                <a:gd name="connsiteX0" fmla="*/ 0 w 561975"/>
                <a:gd name="connsiteY0" fmla="*/ 47625 h 614362"/>
                <a:gd name="connsiteX1" fmla="*/ 176212 w 561975"/>
                <a:gd name="connsiteY1" fmla="*/ 223837 h 614362"/>
                <a:gd name="connsiteX2" fmla="*/ 300037 w 561975"/>
                <a:gd name="connsiteY2" fmla="*/ 457200 h 614362"/>
                <a:gd name="connsiteX3" fmla="*/ 452437 w 561975"/>
                <a:gd name="connsiteY3" fmla="*/ 614362 h 614362"/>
                <a:gd name="connsiteX4" fmla="*/ 561975 w 561975"/>
                <a:gd name="connsiteY4" fmla="*/ 533400 h 614362"/>
                <a:gd name="connsiteX5" fmla="*/ 95250 w 561975"/>
                <a:gd name="connsiteY5" fmla="*/ 0 h 614362"/>
                <a:gd name="connsiteX6" fmla="*/ 0 w 561975"/>
                <a:gd name="connsiteY6" fmla="*/ 47625 h 614362"/>
                <a:gd name="connsiteX0" fmla="*/ 0 w 552450"/>
                <a:gd name="connsiteY0" fmla="*/ 47625 h 614362"/>
                <a:gd name="connsiteX1" fmla="*/ 176212 w 552450"/>
                <a:gd name="connsiteY1" fmla="*/ 223837 h 614362"/>
                <a:gd name="connsiteX2" fmla="*/ 300037 w 552450"/>
                <a:gd name="connsiteY2" fmla="*/ 457200 h 614362"/>
                <a:gd name="connsiteX3" fmla="*/ 452437 w 552450"/>
                <a:gd name="connsiteY3" fmla="*/ 614362 h 614362"/>
                <a:gd name="connsiteX4" fmla="*/ 552450 w 552450"/>
                <a:gd name="connsiteY4" fmla="*/ 523875 h 614362"/>
                <a:gd name="connsiteX5" fmla="*/ 95250 w 552450"/>
                <a:gd name="connsiteY5" fmla="*/ 0 h 614362"/>
                <a:gd name="connsiteX6" fmla="*/ 0 w 552450"/>
                <a:gd name="connsiteY6" fmla="*/ 47625 h 614362"/>
                <a:gd name="connsiteX0" fmla="*/ 0 w 552450"/>
                <a:gd name="connsiteY0" fmla="*/ 47625 h 614362"/>
                <a:gd name="connsiteX1" fmla="*/ 176212 w 552450"/>
                <a:gd name="connsiteY1" fmla="*/ 223837 h 614362"/>
                <a:gd name="connsiteX2" fmla="*/ 300037 w 552450"/>
                <a:gd name="connsiteY2" fmla="*/ 457200 h 614362"/>
                <a:gd name="connsiteX3" fmla="*/ 452437 w 552450"/>
                <a:gd name="connsiteY3" fmla="*/ 614362 h 614362"/>
                <a:gd name="connsiteX4" fmla="*/ 542925 w 552450"/>
                <a:gd name="connsiteY4" fmla="*/ 550068 h 614362"/>
                <a:gd name="connsiteX5" fmla="*/ 552450 w 552450"/>
                <a:gd name="connsiteY5" fmla="*/ 523875 h 614362"/>
                <a:gd name="connsiteX6" fmla="*/ 95250 w 552450"/>
                <a:gd name="connsiteY6" fmla="*/ 0 h 614362"/>
                <a:gd name="connsiteX7" fmla="*/ 0 w 552450"/>
                <a:gd name="connsiteY7" fmla="*/ 47625 h 614362"/>
                <a:gd name="connsiteX0" fmla="*/ 0 w 552450"/>
                <a:gd name="connsiteY0" fmla="*/ 47625 h 616743"/>
                <a:gd name="connsiteX1" fmla="*/ 176212 w 552450"/>
                <a:gd name="connsiteY1" fmla="*/ 223837 h 616743"/>
                <a:gd name="connsiteX2" fmla="*/ 300037 w 552450"/>
                <a:gd name="connsiteY2" fmla="*/ 457200 h 616743"/>
                <a:gd name="connsiteX3" fmla="*/ 457199 w 552450"/>
                <a:gd name="connsiteY3" fmla="*/ 616743 h 616743"/>
                <a:gd name="connsiteX4" fmla="*/ 542925 w 552450"/>
                <a:gd name="connsiteY4" fmla="*/ 550068 h 616743"/>
                <a:gd name="connsiteX5" fmla="*/ 552450 w 552450"/>
                <a:gd name="connsiteY5" fmla="*/ 523875 h 616743"/>
                <a:gd name="connsiteX6" fmla="*/ 95250 w 552450"/>
                <a:gd name="connsiteY6" fmla="*/ 0 h 616743"/>
                <a:gd name="connsiteX7" fmla="*/ 0 w 552450"/>
                <a:gd name="connsiteY7" fmla="*/ 47625 h 616743"/>
                <a:gd name="connsiteX0" fmla="*/ 0 w 571500"/>
                <a:gd name="connsiteY0" fmla="*/ 28575 h 616743"/>
                <a:gd name="connsiteX1" fmla="*/ 195262 w 571500"/>
                <a:gd name="connsiteY1" fmla="*/ 223837 h 616743"/>
                <a:gd name="connsiteX2" fmla="*/ 319087 w 571500"/>
                <a:gd name="connsiteY2" fmla="*/ 457200 h 616743"/>
                <a:gd name="connsiteX3" fmla="*/ 476249 w 571500"/>
                <a:gd name="connsiteY3" fmla="*/ 616743 h 616743"/>
                <a:gd name="connsiteX4" fmla="*/ 561975 w 571500"/>
                <a:gd name="connsiteY4" fmla="*/ 550068 h 616743"/>
                <a:gd name="connsiteX5" fmla="*/ 571500 w 571500"/>
                <a:gd name="connsiteY5" fmla="*/ 523875 h 616743"/>
                <a:gd name="connsiteX6" fmla="*/ 114300 w 571500"/>
                <a:gd name="connsiteY6" fmla="*/ 0 h 616743"/>
                <a:gd name="connsiteX7" fmla="*/ 0 w 571500"/>
                <a:gd name="connsiteY7" fmla="*/ 28575 h 616743"/>
                <a:gd name="connsiteX0" fmla="*/ 0 w 571500"/>
                <a:gd name="connsiteY0" fmla="*/ 28575 h 616743"/>
                <a:gd name="connsiteX1" fmla="*/ 195262 w 571500"/>
                <a:gd name="connsiteY1" fmla="*/ 223837 h 616743"/>
                <a:gd name="connsiteX2" fmla="*/ 319087 w 571500"/>
                <a:gd name="connsiteY2" fmla="*/ 457200 h 616743"/>
                <a:gd name="connsiteX3" fmla="*/ 476249 w 571500"/>
                <a:gd name="connsiteY3" fmla="*/ 616743 h 616743"/>
                <a:gd name="connsiteX4" fmla="*/ 561975 w 571500"/>
                <a:gd name="connsiteY4" fmla="*/ 550068 h 616743"/>
                <a:gd name="connsiteX5" fmla="*/ 571500 w 571500"/>
                <a:gd name="connsiteY5" fmla="*/ 523875 h 616743"/>
                <a:gd name="connsiteX6" fmla="*/ 114300 w 571500"/>
                <a:gd name="connsiteY6" fmla="*/ 0 h 616743"/>
                <a:gd name="connsiteX7" fmla="*/ 0 w 571500"/>
                <a:gd name="connsiteY7" fmla="*/ 28575 h 616743"/>
                <a:gd name="connsiteX0" fmla="*/ 0 w 571500"/>
                <a:gd name="connsiteY0" fmla="*/ 28575 h 616743"/>
                <a:gd name="connsiteX1" fmla="*/ 195262 w 571500"/>
                <a:gd name="connsiteY1" fmla="*/ 223837 h 616743"/>
                <a:gd name="connsiteX2" fmla="*/ 319087 w 571500"/>
                <a:gd name="connsiteY2" fmla="*/ 457200 h 616743"/>
                <a:gd name="connsiteX3" fmla="*/ 476249 w 571500"/>
                <a:gd name="connsiteY3" fmla="*/ 616743 h 616743"/>
                <a:gd name="connsiteX4" fmla="*/ 561975 w 571500"/>
                <a:gd name="connsiteY4" fmla="*/ 550068 h 616743"/>
                <a:gd name="connsiteX5" fmla="*/ 571500 w 571500"/>
                <a:gd name="connsiteY5" fmla="*/ 523875 h 616743"/>
                <a:gd name="connsiteX6" fmla="*/ 114300 w 571500"/>
                <a:gd name="connsiteY6" fmla="*/ 0 h 616743"/>
                <a:gd name="connsiteX7" fmla="*/ 0 w 571500"/>
                <a:gd name="connsiteY7" fmla="*/ 28575 h 616743"/>
                <a:gd name="connsiteX0" fmla="*/ 0 w 571500"/>
                <a:gd name="connsiteY0" fmla="*/ 28575 h 616743"/>
                <a:gd name="connsiteX1" fmla="*/ 219074 w 571500"/>
                <a:gd name="connsiteY1" fmla="*/ 250031 h 616743"/>
                <a:gd name="connsiteX2" fmla="*/ 319087 w 571500"/>
                <a:gd name="connsiteY2" fmla="*/ 457200 h 616743"/>
                <a:gd name="connsiteX3" fmla="*/ 476249 w 571500"/>
                <a:gd name="connsiteY3" fmla="*/ 616743 h 616743"/>
                <a:gd name="connsiteX4" fmla="*/ 561975 w 571500"/>
                <a:gd name="connsiteY4" fmla="*/ 550068 h 616743"/>
                <a:gd name="connsiteX5" fmla="*/ 571500 w 571500"/>
                <a:gd name="connsiteY5" fmla="*/ 523875 h 616743"/>
                <a:gd name="connsiteX6" fmla="*/ 114300 w 571500"/>
                <a:gd name="connsiteY6" fmla="*/ 0 h 616743"/>
                <a:gd name="connsiteX7" fmla="*/ 0 w 571500"/>
                <a:gd name="connsiteY7" fmla="*/ 28575 h 616743"/>
                <a:gd name="connsiteX0" fmla="*/ 0 w 581025"/>
                <a:gd name="connsiteY0" fmla="*/ 50006 h 616743"/>
                <a:gd name="connsiteX1" fmla="*/ 228599 w 581025"/>
                <a:gd name="connsiteY1" fmla="*/ 250031 h 616743"/>
                <a:gd name="connsiteX2" fmla="*/ 328612 w 581025"/>
                <a:gd name="connsiteY2" fmla="*/ 457200 h 616743"/>
                <a:gd name="connsiteX3" fmla="*/ 485774 w 581025"/>
                <a:gd name="connsiteY3" fmla="*/ 616743 h 616743"/>
                <a:gd name="connsiteX4" fmla="*/ 571500 w 581025"/>
                <a:gd name="connsiteY4" fmla="*/ 550068 h 616743"/>
                <a:gd name="connsiteX5" fmla="*/ 581025 w 581025"/>
                <a:gd name="connsiteY5" fmla="*/ 523875 h 616743"/>
                <a:gd name="connsiteX6" fmla="*/ 123825 w 581025"/>
                <a:gd name="connsiteY6" fmla="*/ 0 h 616743"/>
                <a:gd name="connsiteX7" fmla="*/ 0 w 581025"/>
                <a:gd name="connsiteY7" fmla="*/ 50006 h 616743"/>
                <a:gd name="connsiteX0" fmla="*/ 0 w 581025"/>
                <a:gd name="connsiteY0" fmla="*/ 50006 h 616743"/>
                <a:gd name="connsiteX1" fmla="*/ 204787 w 581025"/>
                <a:gd name="connsiteY1" fmla="*/ 216693 h 616743"/>
                <a:gd name="connsiteX2" fmla="*/ 328612 w 581025"/>
                <a:gd name="connsiteY2" fmla="*/ 457200 h 616743"/>
                <a:gd name="connsiteX3" fmla="*/ 485774 w 581025"/>
                <a:gd name="connsiteY3" fmla="*/ 616743 h 616743"/>
                <a:gd name="connsiteX4" fmla="*/ 571500 w 581025"/>
                <a:gd name="connsiteY4" fmla="*/ 550068 h 616743"/>
                <a:gd name="connsiteX5" fmla="*/ 581025 w 581025"/>
                <a:gd name="connsiteY5" fmla="*/ 523875 h 616743"/>
                <a:gd name="connsiteX6" fmla="*/ 123825 w 581025"/>
                <a:gd name="connsiteY6" fmla="*/ 0 h 616743"/>
                <a:gd name="connsiteX7" fmla="*/ 0 w 581025"/>
                <a:gd name="connsiteY7" fmla="*/ 50006 h 616743"/>
                <a:gd name="connsiteX0" fmla="*/ 0 w 581025"/>
                <a:gd name="connsiteY0" fmla="*/ 50006 h 616743"/>
                <a:gd name="connsiteX1" fmla="*/ 204787 w 581025"/>
                <a:gd name="connsiteY1" fmla="*/ 216693 h 616743"/>
                <a:gd name="connsiteX2" fmla="*/ 328612 w 581025"/>
                <a:gd name="connsiteY2" fmla="*/ 457200 h 616743"/>
                <a:gd name="connsiteX3" fmla="*/ 485774 w 581025"/>
                <a:gd name="connsiteY3" fmla="*/ 616743 h 616743"/>
                <a:gd name="connsiteX4" fmla="*/ 571500 w 581025"/>
                <a:gd name="connsiteY4" fmla="*/ 550068 h 616743"/>
                <a:gd name="connsiteX5" fmla="*/ 581025 w 581025"/>
                <a:gd name="connsiteY5" fmla="*/ 523875 h 616743"/>
                <a:gd name="connsiteX6" fmla="*/ 123825 w 581025"/>
                <a:gd name="connsiteY6" fmla="*/ 0 h 616743"/>
                <a:gd name="connsiteX7" fmla="*/ 0 w 581025"/>
                <a:gd name="connsiteY7" fmla="*/ 50006 h 616743"/>
                <a:gd name="connsiteX0" fmla="*/ 0 w 581025"/>
                <a:gd name="connsiteY0" fmla="*/ 50006 h 616743"/>
                <a:gd name="connsiteX1" fmla="*/ 204787 w 581025"/>
                <a:gd name="connsiteY1" fmla="*/ 216693 h 616743"/>
                <a:gd name="connsiteX2" fmla="*/ 283368 w 581025"/>
                <a:gd name="connsiteY2" fmla="*/ 473869 h 616743"/>
                <a:gd name="connsiteX3" fmla="*/ 485774 w 581025"/>
                <a:gd name="connsiteY3" fmla="*/ 616743 h 616743"/>
                <a:gd name="connsiteX4" fmla="*/ 571500 w 581025"/>
                <a:gd name="connsiteY4" fmla="*/ 550068 h 616743"/>
                <a:gd name="connsiteX5" fmla="*/ 581025 w 581025"/>
                <a:gd name="connsiteY5" fmla="*/ 523875 h 616743"/>
                <a:gd name="connsiteX6" fmla="*/ 123825 w 581025"/>
                <a:gd name="connsiteY6" fmla="*/ 0 h 616743"/>
                <a:gd name="connsiteX7" fmla="*/ 0 w 581025"/>
                <a:gd name="connsiteY7" fmla="*/ 50006 h 616743"/>
                <a:gd name="connsiteX0" fmla="*/ 0 w 581025"/>
                <a:gd name="connsiteY0" fmla="*/ 50006 h 790575"/>
                <a:gd name="connsiteX1" fmla="*/ 204787 w 581025"/>
                <a:gd name="connsiteY1" fmla="*/ 216693 h 790575"/>
                <a:gd name="connsiteX2" fmla="*/ 283368 w 581025"/>
                <a:gd name="connsiteY2" fmla="*/ 473869 h 790575"/>
                <a:gd name="connsiteX3" fmla="*/ 426242 w 581025"/>
                <a:gd name="connsiteY3" fmla="*/ 790575 h 790575"/>
                <a:gd name="connsiteX4" fmla="*/ 571500 w 581025"/>
                <a:gd name="connsiteY4" fmla="*/ 550068 h 790575"/>
                <a:gd name="connsiteX5" fmla="*/ 581025 w 581025"/>
                <a:gd name="connsiteY5" fmla="*/ 523875 h 790575"/>
                <a:gd name="connsiteX6" fmla="*/ 123825 w 581025"/>
                <a:gd name="connsiteY6" fmla="*/ 0 h 790575"/>
                <a:gd name="connsiteX7" fmla="*/ 0 w 581025"/>
                <a:gd name="connsiteY7" fmla="*/ 50006 h 790575"/>
                <a:gd name="connsiteX0" fmla="*/ 0 w 581025"/>
                <a:gd name="connsiteY0" fmla="*/ 50006 h 731044"/>
                <a:gd name="connsiteX1" fmla="*/ 204787 w 581025"/>
                <a:gd name="connsiteY1" fmla="*/ 216693 h 731044"/>
                <a:gd name="connsiteX2" fmla="*/ 283368 w 581025"/>
                <a:gd name="connsiteY2" fmla="*/ 473869 h 731044"/>
                <a:gd name="connsiteX3" fmla="*/ 414336 w 581025"/>
                <a:gd name="connsiteY3" fmla="*/ 731044 h 731044"/>
                <a:gd name="connsiteX4" fmla="*/ 571500 w 581025"/>
                <a:gd name="connsiteY4" fmla="*/ 550068 h 731044"/>
                <a:gd name="connsiteX5" fmla="*/ 581025 w 581025"/>
                <a:gd name="connsiteY5" fmla="*/ 523875 h 731044"/>
                <a:gd name="connsiteX6" fmla="*/ 123825 w 581025"/>
                <a:gd name="connsiteY6" fmla="*/ 0 h 731044"/>
                <a:gd name="connsiteX7" fmla="*/ 0 w 581025"/>
                <a:gd name="connsiteY7" fmla="*/ 50006 h 731044"/>
                <a:gd name="connsiteX0" fmla="*/ 0 w 581025"/>
                <a:gd name="connsiteY0" fmla="*/ 50006 h 731044"/>
                <a:gd name="connsiteX1" fmla="*/ 204787 w 581025"/>
                <a:gd name="connsiteY1" fmla="*/ 216693 h 731044"/>
                <a:gd name="connsiteX2" fmla="*/ 283368 w 581025"/>
                <a:gd name="connsiteY2" fmla="*/ 473869 h 731044"/>
                <a:gd name="connsiteX3" fmla="*/ 414336 w 581025"/>
                <a:gd name="connsiteY3" fmla="*/ 731044 h 731044"/>
                <a:gd name="connsiteX4" fmla="*/ 519113 w 581025"/>
                <a:gd name="connsiteY4" fmla="*/ 633412 h 731044"/>
                <a:gd name="connsiteX5" fmla="*/ 581025 w 581025"/>
                <a:gd name="connsiteY5" fmla="*/ 523875 h 731044"/>
                <a:gd name="connsiteX6" fmla="*/ 123825 w 581025"/>
                <a:gd name="connsiteY6" fmla="*/ 0 h 731044"/>
                <a:gd name="connsiteX7" fmla="*/ 0 w 581025"/>
                <a:gd name="connsiteY7" fmla="*/ 50006 h 731044"/>
                <a:gd name="connsiteX0" fmla="*/ 0 w 557212"/>
                <a:gd name="connsiteY0" fmla="*/ 50006 h 731044"/>
                <a:gd name="connsiteX1" fmla="*/ 204787 w 557212"/>
                <a:gd name="connsiteY1" fmla="*/ 216693 h 731044"/>
                <a:gd name="connsiteX2" fmla="*/ 283368 w 557212"/>
                <a:gd name="connsiteY2" fmla="*/ 473869 h 731044"/>
                <a:gd name="connsiteX3" fmla="*/ 414336 w 557212"/>
                <a:gd name="connsiteY3" fmla="*/ 731044 h 731044"/>
                <a:gd name="connsiteX4" fmla="*/ 519113 w 557212"/>
                <a:gd name="connsiteY4" fmla="*/ 633412 h 731044"/>
                <a:gd name="connsiteX5" fmla="*/ 557212 w 557212"/>
                <a:gd name="connsiteY5" fmla="*/ 607218 h 731044"/>
                <a:gd name="connsiteX6" fmla="*/ 123825 w 557212"/>
                <a:gd name="connsiteY6" fmla="*/ 0 h 731044"/>
                <a:gd name="connsiteX7" fmla="*/ 0 w 557212"/>
                <a:gd name="connsiteY7" fmla="*/ 50006 h 731044"/>
                <a:gd name="connsiteX0" fmla="*/ 0 w 557212"/>
                <a:gd name="connsiteY0" fmla="*/ 50006 h 731044"/>
                <a:gd name="connsiteX1" fmla="*/ 188118 w 557212"/>
                <a:gd name="connsiteY1" fmla="*/ 250031 h 731044"/>
                <a:gd name="connsiteX2" fmla="*/ 283368 w 557212"/>
                <a:gd name="connsiteY2" fmla="*/ 473869 h 731044"/>
                <a:gd name="connsiteX3" fmla="*/ 414336 w 557212"/>
                <a:gd name="connsiteY3" fmla="*/ 731044 h 731044"/>
                <a:gd name="connsiteX4" fmla="*/ 519113 w 557212"/>
                <a:gd name="connsiteY4" fmla="*/ 633412 h 731044"/>
                <a:gd name="connsiteX5" fmla="*/ 557212 w 557212"/>
                <a:gd name="connsiteY5" fmla="*/ 607218 h 731044"/>
                <a:gd name="connsiteX6" fmla="*/ 123825 w 557212"/>
                <a:gd name="connsiteY6" fmla="*/ 0 h 731044"/>
                <a:gd name="connsiteX7" fmla="*/ 0 w 557212"/>
                <a:gd name="connsiteY7" fmla="*/ 50006 h 731044"/>
                <a:gd name="connsiteX0" fmla="*/ 0 w 557212"/>
                <a:gd name="connsiteY0" fmla="*/ 50006 h 731044"/>
                <a:gd name="connsiteX1" fmla="*/ 188118 w 557212"/>
                <a:gd name="connsiteY1" fmla="*/ 250031 h 731044"/>
                <a:gd name="connsiteX2" fmla="*/ 283368 w 557212"/>
                <a:gd name="connsiteY2" fmla="*/ 473869 h 731044"/>
                <a:gd name="connsiteX3" fmla="*/ 414336 w 557212"/>
                <a:gd name="connsiteY3" fmla="*/ 731044 h 731044"/>
                <a:gd name="connsiteX4" fmla="*/ 519113 w 557212"/>
                <a:gd name="connsiteY4" fmla="*/ 633412 h 731044"/>
                <a:gd name="connsiteX5" fmla="*/ 557212 w 557212"/>
                <a:gd name="connsiteY5" fmla="*/ 607218 h 731044"/>
                <a:gd name="connsiteX6" fmla="*/ 123825 w 557212"/>
                <a:gd name="connsiteY6" fmla="*/ 0 h 731044"/>
                <a:gd name="connsiteX7" fmla="*/ 0 w 557212"/>
                <a:gd name="connsiteY7" fmla="*/ 50006 h 731044"/>
                <a:gd name="connsiteX0" fmla="*/ 0 w 528637"/>
                <a:gd name="connsiteY0" fmla="*/ 85725 h 731044"/>
                <a:gd name="connsiteX1" fmla="*/ 159543 w 528637"/>
                <a:gd name="connsiteY1" fmla="*/ 250031 h 731044"/>
                <a:gd name="connsiteX2" fmla="*/ 254793 w 528637"/>
                <a:gd name="connsiteY2" fmla="*/ 473869 h 731044"/>
                <a:gd name="connsiteX3" fmla="*/ 385761 w 528637"/>
                <a:gd name="connsiteY3" fmla="*/ 731044 h 731044"/>
                <a:gd name="connsiteX4" fmla="*/ 490538 w 528637"/>
                <a:gd name="connsiteY4" fmla="*/ 633412 h 731044"/>
                <a:gd name="connsiteX5" fmla="*/ 528637 w 528637"/>
                <a:gd name="connsiteY5" fmla="*/ 607218 h 731044"/>
                <a:gd name="connsiteX6" fmla="*/ 95250 w 528637"/>
                <a:gd name="connsiteY6" fmla="*/ 0 h 731044"/>
                <a:gd name="connsiteX7" fmla="*/ 0 w 528637"/>
                <a:gd name="connsiteY7" fmla="*/ 85725 h 731044"/>
                <a:gd name="connsiteX0" fmla="*/ 0 w 528637"/>
                <a:gd name="connsiteY0" fmla="*/ 85725 h 731044"/>
                <a:gd name="connsiteX1" fmla="*/ 159543 w 528637"/>
                <a:gd name="connsiteY1" fmla="*/ 250031 h 731044"/>
                <a:gd name="connsiteX2" fmla="*/ 254793 w 528637"/>
                <a:gd name="connsiteY2" fmla="*/ 473869 h 731044"/>
                <a:gd name="connsiteX3" fmla="*/ 385761 w 528637"/>
                <a:gd name="connsiteY3" fmla="*/ 731044 h 731044"/>
                <a:gd name="connsiteX4" fmla="*/ 490538 w 528637"/>
                <a:gd name="connsiteY4" fmla="*/ 633412 h 731044"/>
                <a:gd name="connsiteX5" fmla="*/ 528637 w 528637"/>
                <a:gd name="connsiteY5" fmla="*/ 607218 h 731044"/>
                <a:gd name="connsiteX6" fmla="*/ 114300 w 528637"/>
                <a:gd name="connsiteY6" fmla="*/ 0 h 731044"/>
                <a:gd name="connsiteX7" fmla="*/ 0 w 528637"/>
                <a:gd name="connsiteY7" fmla="*/ 85725 h 731044"/>
                <a:gd name="connsiteX0" fmla="*/ 0 w 528637"/>
                <a:gd name="connsiteY0" fmla="*/ 85725 h 731044"/>
                <a:gd name="connsiteX1" fmla="*/ 159543 w 528637"/>
                <a:gd name="connsiteY1" fmla="*/ 250031 h 731044"/>
                <a:gd name="connsiteX2" fmla="*/ 266700 w 528637"/>
                <a:gd name="connsiteY2" fmla="*/ 521494 h 731044"/>
                <a:gd name="connsiteX3" fmla="*/ 385761 w 528637"/>
                <a:gd name="connsiteY3" fmla="*/ 731044 h 731044"/>
                <a:gd name="connsiteX4" fmla="*/ 490538 w 528637"/>
                <a:gd name="connsiteY4" fmla="*/ 633412 h 731044"/>
                <a:gd name="connsiteX5" fmla="*/ 528637 w 528637"/>
                <a:gd name="connsiteY5" fmla="*/ 607218 h 731044"/>
                <a:gd name="connsiteX6" fmla="*/ 114300 w 528637"/>
                <a:gd name="connsiteY6" fmla="*/ 0 h 731044"/>
                <a:gd name="connsiteX7" fmla="*/ 0 w 528637"/>
                <a:gd name="connsiteY7" fmla="*/ 85725 h 731044"/>
                <a:gd name="connsiteX0" fmla="*/ 0 w 528637"/>
                <a:gd name="connsiteY0" fmla="*/ 85725 h 731044"/>
                <a:gd name="connsiteX1" fmla="*/ 159543 w 528637"/>
                <a:gd name="connsiteY1" fmla="*/ 250031 h 731044"/>
                <a:gd name="connsiteX2" fmla="*/ 266700 w 528637"/>
                <a:gd name="connsiteY2" fmla="*/ 521494 h 731044"/>
                <a:gd name="connsiteX3" fmla="*/ 385761 w 528637"/>
                <a:gd name="connsiteY3" fmla="*/ 731044 h 731044"/>
                <a:gd name="connsiteX4" fmla="*/ 490538 w 528637"/>
                <a:gd name="connsiteY4" fmla="*/ 633412 h 731044"/>
                <a:gd name="connsiteX5" fmla="*/ 528637 w 528637"/>
                <a:gd name="connsiteY5" fmla="*/ 607218 h 731044"/>
                <a:gd name="connsiteX6" fmla="*/ 114300 w 528637"/>
                <a:gd name="connsiteY6" fmla="*/ 0 h 731044"/>
                <a:gd name="connsiteX7" fmla="*/ 0 w 528637"/>
                <a:gd name="connsiteY7" fmla="*/ 85725 h 731044"/>
                <a:gd name="connsiteX0" fmla="*/ 0 w 528637"/>
                <a:gd name="connsiteY0" fmla="*/ 92868 h 738187"/>
                <a:gd name="connsiteX1" fmla="*/ 159543 w 528637"/>
                <a:gd name="connsiteY1" fmla="*/ 257174 h 738187"/>
                <a:gd name="connsiteX2" fmla="*/ 266700 w 528637"/>
                <a:gd name="connsiteY2" fmla="*/ 528637 h 738187"/>
                <a:gd name="connsiteX3" fmla="*/ 385761 w 528637"/>
                <a:gd name="connsiteY3" fmla="*/ 738187 h 738187"/>
                <a:gd name="connsiteX4" fmla="*/ 490538 w 528637"/>
                <a:gd name="connsiteY4" fmla="*/ 640555 h 738187"/>
                <a:gd name="connsiteX5" fmla="*/ 528637 w 528637"/>
                <a:gd name="connsiteY5" fmla="*/ 614361 h 738187"/>
                <a:gd name="connsiteX6" fmla="*/ 107156 w 528637"/>
                <a:gd name="connsiteY6" fmla="*/ 0 h 738187"/>
                <a:gd name="connsiteX7" fmla="*/ 0 w 528637"/>
                <a:gd name="connsiteY7" fmla="*/ 92868 h 738187"/>
                <a:gd name="connsiteX0" fmla="*/ 0 w 561974"/>
                <a:gd name="connsiteY0" fmla="*/ 71436 h 738187"/>
                <a:gd name="connsiteX1" fmla="*/ 192880 w 561974"/>
                <a:gd name="connsiteY1" fmla="*/ 257174 h 738187"/>
                <a:gd name="connsiteX2" fmla="*/ 300037 w 561974"/>
                <a:gd name="connsiteY2" fmla="*/ 528637 h 738187"/>
                <a:gd name="connsiteX3" fmla="*/ 419098 w 561974"/>
                <a:gd name="connsiteY3" fmla="*/ 738187 h 738187"/>
                <a:gd name="connsiteX4" fmla="*/ 523875 w 561974"/>
                <a:gd name="connsiteY4" fmla="*/ 640555 h 738187"/>
                <a:gd name="connsiteX5" fmla="*/ 561974 w 561974"/>
                <a:gd name="connsiteY5" fmla="*/ 614361 h 738187"/>
                <a:gd name="connsiteX6" fmla="*/ 140493 w 561974"/>
                <a:gd name="connsiteY6" fmla="*/ 0 h 738187"/>
                <a:gd name="connsiteX7" fmla="*/ 0 w 561974"/>
                <a:gd name="connsiteY7" fmla="*/ 71436 h 738187"/>
                <a:gd name="connsiteX0" fmla="*/ 0 w 550068"/>
                <a:gd name="connsiteY0" fmla="*/ 71436 h 738187"/>
                <a:gd name="connsiteX1" fmla="*/ 192880 w 550068"/>
                <a:gd name="connsiteY1" fmla="*/ 257174 h 738187"/>
                <a:gd name="connsiteX2" fmla="*/ 300037 w 550068"/>
                <a:gd name="connsiteY2" fmla="*/ 528637 h 738187"/>
                <a:gd name="connsiteX3" fmla="*/ 419098 w 550068"/>
                <a:gd name="connsiteY3" fmla="*/ 738187 h 738187"/>
                <a:gd name="connsiteX4" fmla="*/ 523875 w 550068"/>
                <a:gd name="connsiteY4" fmla="*/ 640555 h 738187"/>
                <a:gd name="connsiteX5" fmla="*/ 550068 w 550068"/>
                <a:gd name="connsiteY5" fmla="*/ 614361 h 738187"/>
                <a:gd name="connsiteX6" fmla="*/ 140493 w 550068"/>
                <a:gd name="connsiteY6" fmla="*/ 0 h 738187"/>
                <a:gd name="connsiteX7" fmla="*/ 0 w 550068"/>
                <a:gd name="connsiteY7" fmla="*/ 71436 h 738187"/>
                <a:gd name="connsiteX0" fmla="*/ 0 w 550174"/>
                <a:gd name="connsiteY0" fmla="*/ 71436 h 738187"/>
                <a:gd name="connsiteX1" fmla="*/ 192880 w 550174"/>
                <a:gd name="connsiteY1" fmla="*/ 257174 h 738187"/>
                <a:gd name="connsiteX2" fmla="*/ 300037 w 550174"/>
                <a:gd name="connsiteY2" fmla="*/ 528637 h 738187"/>
                <a:gd name="connsiteX3" fmla="*/ 419098 w 550174"/>
                <a:gd name="connsiteY3" fmla="*/ 738187 h 738187"/>
                <a:gd name="connsiteX4" fmla="*/ 523875 w 550174"/>
                <a:gd name="connsiteY4" fmla="*/ 640555 h 738187"/>
                <a:gd name="connsiteX5" fmla="*/ 550068 w 550174"/>
                <a:gd name="connsiteY5" fmla="*/ 614361 h 738187"/>
                <a:gd name="connsiteX6" fmla="*/ 140493 w 550174"/>
                <a:gd name="connsiteY6" fmla="*/ 0 h 738187"/>
                <a:gd name="connsiteX7" fmla="*/ 0 w 550174"/>
                <a:gd name="connsiteY7" fmla="*/ 71436 h 738187"/>
                <a:gd name="connsiteX0" fmla="*/ 0 w 523875"/>
                <a:gd name="connsiteY0" fmla="*/ 71436 h 738187"/>
                <a:gd name="connsiteX1" fmla="*/ 192880 w 523875"/>
                <a:gd name="connsiteY1" fmla="*/ 257174 h 738187"/>
                <a:gd name="connsiteX2" fmla="*/ 300037 w 523875"/>
                <a:gd name="connsiteY2" fmla="*/ 528637 h 738187"/>
                <a:gd name="connsiteX3" fmla="*/ 419098 w 523875"/>
                <a:gd name="connsiteY3" fmla="*/ 738187 h 738187"/>
                <a:gd name="connsiteX4" fmla="*/ 523875 w 523875"/>
                <a:gd name="connsiteY4" fmla="*/ 640555 h 738187"/>
                <a:gd name="connsiteX5" fmla="*/ 140493 w 523875"/>
                <a:gd name="connsiteY5" fmla="*/ 0 h 738187"/>
                <a:gd name="connsiteX6" fmla="*/ 0 w 523875"/>
                <a:gd name="connsiteY6" fmla="*/ 71436 h 738187"/>
                <a:gd name="connsiteX0" fmla="*/ 0 w 526648"/>
                <a:gd name="connsiteY0" fmla="*/ 71436 h 738187"/>
                <a:gd name="connsiteX1" fmla="*/ 192880 w 526648"/>
                <a:gd name="connsiteY1" fmla="*/ 257174 h 738187"/>
                <a:gd name="connsiteX2" fmla="*/ 300037 w 526648"/>
                <a:gd name="connsiteY2" fmla="*/ 528637 h 738187"/>
                <a:gd name="connsiteX3" fmla="*/ 419098 w 526648"/>
                <a:gd name="connsiteY3" fmla="*/ 738187 h 738187"/>
                <a:gd name="connsiteX4" fmla="*/ 523875 w 526648"/>
                <a:gd name="connsiteY4" fmla="*/ 640555 h 738187"/>
                <a:gd name="connsiteX5" fmla="*/ 140493 w 526648"/>
                <a:gd name="connsiteY5" fmla="*/ 0 h 738187"/>
                <a:gd name="connsiteX6" fmla="*/ 0 w 526648"/>
                <a:gd name="connsiteY6" fmla="*/ 71436 h 73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48" h="738187">
                  <a:moveTo>
                    <a:pt x="0" y="71436"/>
                  </a:moveTo>
                  <a:cubicBezTo>
                    <a:pt x="13494" y="108742"/>
                    <a:pt x="142874" y="180974"/>
                    <a:pt x="192880" y="257174"/>
                  </a:cubicBezTo>
                  <a:cubicBezTo>
                    <a:pt x="242886" y="333374"/>
                    <a:pt x="272256" y="451247"/>
                    <a:pt x="300037" y="528637"/>
                  </a:cubicBezTo>
                  <a:cubicBezTo>
                    <a:pt x="330993" y="600868"/>
                    <a:pt x="366711" y="685006"/>
                    <a:pt x="419098" y="738187"/>
                  </a:cubicBezTo>
                  <a:cubicBezTo>
                    <a:pt x="437354" y="723106"/>
                    <a:pt x="505619" y="655636"/>
                    <a:pt x="523875" y="640555"/>
                  </a:cubicBezTo>
                  <a:cubicBezTo>
                    <a:pt x="558006" y="600868"/>
                    <a:pt x="268287" y="213518"/>
                    <a:pt x="140493" y="0"/>
                  </a:cubicBezTo>
                  <a:cubicBezTo>
                    <a:pt x="102393" y="9525"/>
                    <a:pt x="7144" y="47623"/>
                    <a:pt x="0" y="71436"/>
                  </a:cubicBezTo>
                  <a:close/>
                </a:path>
              </a:pathLst>
            </a:cu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8343901" y="2238376"/>
              <a:ext cx="161925" cy="176213"/>
            </a:xfrm>
            <a:custGeom>
              <a:avLst/>
              <a:gdLst>
                <a:gd name="connsiteX0" fmla="*/ 47625 w 161925"/>
                <a:gd name="connsiteY0" fmla="*/ 0 h 142875"/>
                <a:gd name="connsiteX1" fmla="*/ 161925 w 161925"/>
                <a:gd name="connsiteY1" fmla="*/ 95250 h 142875"/>
                <a:gd name="connsiteX2" fmla="*/ 109537 w 161925"/>
                <a:gd name="connsiteY2" fmla="*/ 142875 h 142875"/>
                <a:gd name="connsiteX3" fmla="*/ 0 w 161925"/>
                <a:gd name="connsiteY3" fmla="*/ 57150 h 142875"/>
                <a:gd name="connsiteX4" fmla="*/ 47625 w 161925"/>
                <a:gd name="connsiteY4" fmla="*/ 0 h 142875"/>
                <a:gd name="connsiteX0" fmla="*/ 66675 w 161925"/>
                <a:gd name="connsiteY0" fmla="*/ 0 h 145256"/>
                <a:gd name="connsiteX1" fmla="*/ 161925 w 161925"/>
                <a:gd name="connsiteY1" fmla="*/ 97631 h 145256"/>
                <a:gd name="connsiteX2" fmla="*/ 109537 w 161925"/>
                <a:gd name="connsiteY2" fmla="*/ 145256 h 145256"/>
                <a:gd name="connsiteX3" fmla="*/ 0 w 161925"/>
                <a:gd name="connsiteY3" fmla="*/ 59531 h 145256"/>
                <a:gd name="connsiteX4" fmla="*/ 66675 w 161925"/>
                <a:gd name="connsiteY4" fmla="*/ 0 h 145256"/>
                <a:gd name="connsiteX0" fmla="*/ 66675 w 161925"/>
                <a:gd name="connsiteY0" fmla="*/ 0 h 145256"/>
                <a:gd name="connsiteX1" fmla="*/ 161925 w 161925"/>
                <a:gd name="connsiteY1" fmla="*/ 97631 h 145256"/>
                <a:gd name="connsiteX2" fmla="*/ 102393 w 161925"/>
                <a:gd name="connsiteY2" fmla="*/ 145256 h 145256"/>
                <a:gd name="connsiteX3" fmla="*/ 0 w 161925"/>
                <a:gd name="connsiteY3" fmla="*/ 59531 h 145256"/>
                <a:gd name="connsiteX4" fmla="*/ 66675 w 161925"/>
                <a:gd name="connsiteY4" fmla="*/ 0 h 145256"/>
                <a:gd name="connsiteX0" fmla="*/ 66675 w 161925"/>
                <a:gd name="connsiteY0" fmla="*/ 0 h 176213"/>
                <a:gd name="connsiteX1" fmla="*/ 161925 w 161925"/>
                <a:gd name="connsiteY1" fmla="*/ 97631 h 176213"/>
                <a:gd name="connsiteX2" fmla="*/ 100011 w 161925"/>
                <a:gd name="connsiteY2" fmla="*/ 176213 h 176213"/>
                <a:gd name="connsiteX3" fmla="*/ 0 w 161925"/>
                <a:gd name="connsiteY3" fmla="*/ 59531 h 176213"/>
                <a:gd name="connsiteX4" fmla="*/ 66675 w 161925"/>
                <a:gd name="connsiteY4" fmla="*/ 0 h 176213"/>
                <a:gd name="connsiteX0" fmla="*/ 66675 w 164306"/>
                <a:gd name="connsiteY0" fmla="*/ 0 h 176213"/>
                <a:gd name="connsiteX1" fmla="*/ 164306 w 164306"/>
                <a:gd name="connsiteY1" fmla="*/ 107156 h 176213"/>
                <a:gd name="connsiteX2" fmla="*/ 100011 w 164306"/>
                <a:gd name="connsiteY2" fmla="*/ 176213 h 176213"/>
                <a:gd name="connsiteX3" fmla="*/ 0 w 164306"/>
                <a:gd name="connsiteY3" fmla="*/ 59531 h 176213"/>
                <a:gd name="connsiteX4" fmla="*/ 66675 w 164306"/>
                <a:gd name="connsiteY4" fmla="*/ 0 h 176213"/>
                <a:gd name="connsiteX0" fmla="*/ 64294 w 161925"/>
                <a:gd name="connsiteY0" fmla="*/ 0 h 176213"/>
                <a:gd name="connsiteX1" fmla="*/ 161925 w 161925"/>
                <a:gd name="connsiteY1" fmla="*/ 107156 h 176213"/>
                <a:gd name="connsiteX2" fmla="*/ 97630 w 161925"/>
                <a:gd name="connsiteY2" fmla="*/ 176213 h 176213"/>
                <a:gd name="connsiteX3" fmla="*/ 0 w 161925"/>
                <a:gd name="connsiteY3" fmla="*/ 76199 h 176213"/>
                <a:gd name="connsiteX4" fmla="*/ 64294 w 161925"/>
                <a:gd name="connsiteY4" fmla="*/ 0 h 176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76213">
                  <a:moveTo>
                    <a:pt x="64294" y="0"/>
                  </a:moveTo>
                  <a:lnTo>
                    <a:pt x="161925" y="107156"/>
                  </a:lnTo>
                  <a:lnTo>
                    <a:pt x="97630" y="176213"/>
                  </a:lnTo>
                  <a:lnTo>
                    <a:pt x="0" y="76199"/>
                  </a:lnTo>
                  <a:lnTo>
                    <a:pt x="64294" y="0"/>
                  </a:lnTo>
                  <a:close/>
                </a:path>
              </a:pathLst>
            </a:cu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491289" y="1307237"/>
              <a:ext cx="366712" cy="583922"/>
            </a:xfrm>
            <a:custGeom>
              <a:avLst/>
              <a:gdLst>
                <a:gd name="connsiteX0" fmla="*/ 76200 w 371475"/>
                <a:gd name="connsiteY0" fmla="*/ 0 h 452438"/>
                <a:gd name="connsiteX1" fmla="*/ 371475 w 371475"/>
                <a:gd name="connsiteY1" fmla="*/ 342900 h 452438"/>
                <a:gd name="connsiteX2" fmla="*/ 338137 w 371475"/>
                <a:gd name="connsiteY2" fmla="*/ 452438 h 452438"/>
                <a:gd name="connsiteX3" fmla="*/ 247650 w 371475"/>
                <a:gd name="connsiteY3" fmla="*/ 333375 h 452438"/>
                <a:gd name="connsiteX4" fmla="*/ 90487 w 371475"/>
                <a:gd name="connsiteY4" fmla="*/ 142875 h 452438"/>
                <a:gd name="connsiteX5" fmla="*/ 0 w 371475"/>
                <a:gd name="connsiteY5" fmla="*/ 71438 h 452438"/>
                <a:gd name="connsiteX6" fmla="*/ 76200 w 371475"/>
                <a:gd name="connsiteY6" fmla="*/ 0 h 452438"/>
                <a:gd name="connsiteX0" fmla="*/ 76200 w 371475"/>
                <a:gd name="connsiteY0" fmla="*/ 0 h 538163"/>
                <a:gd name="connsiteX1" fmla="*/ 371475 w 371475"/>
                <a:gd name="connsiteY1" fmla="*/ 342900 h 538163"/>
                <a:gd name="connsiteX2" fmla="*/ 307180 w 371475"/>
                <a:gd name="connsiteY2" fmla="*/ 538163 h 538163"/>
                <a:gd name="connsiteX3" fmla="*/ 247650 w 371475"/>
                <a:gd name="connsiteY3" fmla="*/ 333375 h 538163"/>
                <a:gd name="connsiteX4" fmla="*/ 90487 w 371475"/>
                <a:gd name="connsiteY4" fmla="*/ 142875 h 538163"/>
                <a:gd name="connsiteX5" fmla="*/ 0 w 371475"/>
                <a:gd name="connsiteY5" fmla="*/ 71438 h 538163"/>
                <a:gd name="connsiteX6" fmla="*/ 76200 w 371475"/>
                <a:gd name="connsiteY6" fmla="*/ 0 h 538163"/>
                <a:gd name="connsiteX0" fmla="*/ 76200 w 371475"/>
                <a:gd name="connsiteY0" fmla="*/ 0 h 538163"/>
                <a:gd name="connsiteX1" fmla="*/ 371475 w 371475"/>
                <a:gd name="connsiteY1" fmla="*/ 342900 h 538163"/>
                <a:gd name="connsiteX2" fmla="*/ 307180 w 371475"/>
                <a:gd name="connsiteY2" fmla="*/ 538163 h 538163"/>
                <a:gd name="connsiteX3" fmla="*/ 247650 w 371475"/>
                <a:gd name="connsiteY3" fmla="*/ 333375 h 538163"/>
                <a:gd name="connsiteX4" fmla="*/ 90487 w 371475"/>
                <a:gd name="connsiteY4" fmla="*/ 142875 h 538163"/>
                <a:gd name="connsiteX5" fmla="*/ 0 w 371475"/>
                <a:gd name="connsiteY5" fmla="*/ 71438 h 538163"/>
                <a:gd name="connsiteX6" fmla="*/ 76200 w 371475"/>
                <a:gd name="connsiteY6" fmla="*/ 0 h 538163"/>
                <a:gd name="connsiteX0" fmla="*/ 76200 w 371475"/>
                <a:gd name="connsiteY0" fmla="*/ 0 h 538163"/>
                <a:gd name="connsiteX1" fmla="*/ 371475 w 371475"/>
                <a:gd name="connsiteY1" fmla="*/ 342900 h 538163"/>
                <a:gd name="connsiteX2" fmla="*/ 307180 w 371475"/>
                <a:gd name="connsiteY2" fmla="*/ 538163 h 538163"/>
                <a:gd name="connsiteX3" fmla="*/ 247650 w 371475"/>
                <a:gd name="connsiteY3" fmla="*/ 333375 h 538163"/>
                <a:gd name="connsiteX4" fmla="*/ 90487 w 371475"/>
                <a:gd name="connsiteY4" fmla="*/ 142875 h 538163"/>
                <a:gd name="connsiteX5" fmla="*/ 0 w 371475"/>
                <a:gd name="connsiteY5" fmla="*/ 71438 h 538163"/>
                <a:gd name="connsiteX6" fmla="*/ 76200 w 371475"/>
                <a:gd name="connsiteY6" fmla="*/ 0 h 538163"/>
                <a:gd name="connsiteX0" fmla="*/ 76200 w 371475"/>
                <a:gd name="connsiteY0" fmla="*/ 4457 h 542620"/>
                <a:gd name="connsiteX1" fmla="*/ 109903 w 371475"/>
                <a:gd name="connsiteY1" fmla="*/ 63 h 542620"/>
                <a:gd name="connsiteX2" fmla="*/ 371475 w 371475"/>
                <a:gd name="connsiteY2" fmla="*/ 347357 h 542620"/>
                <a:gd name="connsiteX3" fmla="*/ 307180 w 371475"/>
                <a:gd name="connsiteY3" fmla="*/ 542620 h 542620"/>
                <a:gd name="connsiteX4" fmla="*/ 247650 w 371475"/>
                <a:gd name="connsiteY4" fmla="*/ 337832 h 542620"/>
                <a:gd name="connsiteX5" fmla="*/ 90487 w 371475"/>
                <a:gd name="connsiteY5" fmla="*/ 147332 h 542620"/>
                <a:gd name="connsiteX6" fmla="*/ 0 w 371475"/>
                <a:gd name="connsiteY6" fmla="*/ 75895 h 542620"/>
                <a:gd name="connsiteX7" fmla="*/ 76200 w 371475"/>
                <a:gd name="connsiteY7" fmla="*/ 4457 h 542620"/>
                <a:gd name="connsiteX0" fmla="*/ 76200 w 371475"/>
                <a:gd name="connsiteY0" fmla="*/ 4457 h 542620"/>
                <a:gd name="connsiteX1" fmla="*/ 109903 w 371475"/>
                <a:gd name="connsiteY1" fmla="*/ 63 h 542620"/>
                <a:gd name="connsiteX2" fmla="*/ 371475 w 371475"/>
                <a:gd name="connsiteY2" fmla="*/ 347357 h 542620"/>
                <a:gd name="connsiteX3" fmla="*/ 307180 w 371475"/>
                <a:gd name="connsiteY3" fmla="*/ 542620 h 542620"/>
                <a:gd name="connsiteX4" fmla="*/ 247650 w 371475"/>
                <a:gd name="connsiteY4" fmla="*/ 337832 h 542620"/>
                <a:gd name="connsiteX5" fmla="*/ 90487 w 371475"/>
                <a:gd name="connsiteY5" fmla="*/ 147332 h 542620"/>
                <a:gd name="connsiteX6" fmla="*/ 0 w 371475"/>
                <a:gd name="connsiteY6" fmla="*/ 75895 h 542620"/>
                <a:gd name="connsiteX7" fmla="*/ 76200 w 371475"/>
                <a:gd name="connsiteY7" fmla="*/ 4457 h 542620"/>
                <a:gd name="connsiteX0" fmla="*/ 76200 w 371475"/>
                <a:gd name="connsiteY0" fmla="*/ 4457 h 540424"/>
                <a:gd name="connsiteX1" fmla="*/ 109903 w 371475"/>
                <a:gd name="connsiteY1" fmla="*/ 63 h 540424"/>
                <a:gd name="connsiteX2" fmla="*/ 371475 w 371475"/>
                <a:gd name="connsiteY2" fmla="*/ 347357 h 540424"/>
                <a:gd name="connsiteX3" fmla="*/ 300585 w 371475"/>
                <a:gd name="connsiteY3" fmla="*/ 540424 h 540424"/>
                <a:gd name="connsiteX4" fmla="*/ 247650 w 371475"/>
                <a:gd name="connsiteY4" fmla="*/ 337832 h 540424"/>
                <a:gd name="connsiteX5" fmla="*/ 90487 w 371475"/>
                <a:gd name="connsiteY5" fmla="*/ 147332 h 540424"/>
                <a:gd name="connsiteX6" fmla="*/ 0 w 371475"/>
                <a:gd name="connsiteY6" fmla="*/ 75895 h 540424"/>
                <a:gd name="connsiteX7" fmla="*/ 76200 w 371475"/>
                <a:gd name="connsiteY7" fmla="*/ 4457 h 540424"/>
                <a:gd name="connsiteX0" fmla="*/ 76200 w 371475"/>
                <a:gd name="connsiteY0" fmla="*/ 4457 h 538227"/>
                <a:gd name="connsiteX1" fmla="*/ 109903 w 371475"/>
                <a:gd name="connsiteY1" fmla="*/ 63 h 538227"/>
                <a:gd name="connsiteX2" fmla="*/ 371475 w 371475"/>
                <a:gd name="connsiteY2" fmla="*/ 347357 h 538227"/>
                <a:gd name="connsiteX3" fmla="*/ 293991 w 371475"/>
                <a:gd name="connsiteY3" fmla="*/ 538227 h 538227"/>
                <a:gd name="connsiteX4" fmla="*/ 247650 w 371475"/>
                <a:gd name="connsiteY4" fmla="*/ 337832 h 538227"/>
                <a:gd name="connsiteX5" fmla="*/ 90487 w 371475"/>
                <a:gd name="connsiteY5" fmla="*/ 147332 h 538227"/>
                <a:gd name="connsiteX6" fmla="*/ 0 w 371475"/>
                <a:gd name="connsiteY6" fmla="*/ 75895 h 538227"/>
                <a:gd name="connsiteX7" fmla="*/ 76200 w 371475"/>
                <a:gd name="connsiteY7" fmla="*/ 4457 h 538227"/>
                <a:gd name="connsiteX0" fmla="*/ 76200 w 371475"/>
                <a:gd name="connsiteY0" fmla="*/ 4457 h 538227"/>
                <a:gd name="connsiteX1" fmla="*/ 109903 w 371475"/>
                <a:gd name="connsiteY1" fmla="*/ 63 h 538227"/>
                <a:gd name="connsiteX2" fmla="*/ 371475 w 371475"/>
                <a:gd name="connsiteY2" fmla="*/ 347357 h 538227"/>
                <a:gd name="connsiteX3" fmla="*/ 293991 w 371475"/>
                <a:gd name="connsiteY3" fmla="*/ 538227 h 538227"/>
                <a:gd name="connsiteX4" fmla="*/ 252046 w 371475"/>
                <a:gd name="connsiteY4" fmla="*/ 355405 h 538227"/>
                <a:gd name="connsiteX5" fmla="*/ 90487 w 371475"/>
                <a:gd name="connsiteY5" fmla="*/ 147332 h 538227"/>
                <a:gd name="connsiteX6" fmla="*/ 0 w 371475"/>
                <a:gd name="connsiteY6" fmla="*/ 75895 h 538227"/>
                <a:gd name="connsiteX7" fmla="*/ 76200 w 371475"/>
                <a:gd name="connsiteY7" fmla="*/ 4457 h 538227"/>
                <a:gd name="connsiteX0" fmla="*/ 54219 w 349494"/>
                <a:gd name="connsiteY0" fmla="*/ 4457 h 538227"/>
                <a:gd name="connsiteX1" fmla="*/ 87922 w 349494"/>
                <a:gd name="connsiteY1" fmla="*/ 63 h 538227"/>
                <a:gd name="connsiteX2" fmla="*/ 349494 w 349494"/>
                <a:gd name="connsiteY2" fmla="*/ 347357 h 538227"/>
                <a:gd name="connsiteX3" fmla="*/ 272010 w 349494"/>
                <a:gd name="connsiteY3" fmla="*/ 538227 h 538227"/>
                <a:gd name="connsiteX4" fmla="*/ 230065 w 349494"/>
                <a:gd name="connsiteY4" fmla="*/ 355405 h 538227"/>
                <a:gd name="connsiteX5" fmla="*/ 68506 w 349494"/>
                <a:gd name="connsiteY5" fmla="*/ 147332 h 538227"/>
                <a:gd name="connsiteX6" fmla="*/ 0 w 349494"/>
                <a:gd name="connsiteY6" fmla="*/ 73698 h 538227"/>
                <a:gd name="connsiteX7" fmla="*/ 54219 w 349494"/>
                <a:gd name="connsiteY7" fmla="*/ 4457 h 538227"/>
                <a:gd name="connsiteX0" fmla="*/ 43229 w 338504"/>
                <a:gd name="connsiteY0" fmla="*/ 4457 h 538227"/>
                <a:gd name="connsiteX1" fmla="*/ 76932 w 338504"/>
                <a:gd name="connsiteY1" fmla="*/ 63 h 538227"/>
                <a:gd name="connsiteX2" fmla="*/ 338504 w 338504"/>
                <a:gd name="connsiteY2" fmla="*/ 347357 h 538227"/>
                <a:gd name="connsiteX3" fmla="*/ 261020 w 338504"/>
                <a:gd name="connsiteY3" fmla="*/ 538227 h 538227"/>
                <a:gd name="connsiteX4" fmla="*/ 219075 w 338504"/>
                <a:gd name="connsiteY4" fmla="*/ 355405 h 538227"/>
                <a:gd name="connsiteX5" fmla="*/ 57516 w 338504"/>
                <a:gd name="connsiteY5" fmla="*/ 147332 h 538227"/>
                <a:gd name="connsiteX6" fmla="*/ 0 w 338504"/>
                <a:gd name="connsiteY6" fmla="*/ 64912 h 538227"/>
                <a:gd name="connsiteX7" fmla="*/ 43229 w 338504"/>
                <a:gd name="connsiteY7" fmla="*/ 4457 h 538227"/>
                <a:gd name="connsiteX0" fmla="*/ 43229 w 338504"/>
                <a:gd name="connsiteY0" fmla="*/ 4457 h 538227"/>
                <a:gd name="connsiteX1" fmla="*/ 76932 w 338504"/>
                <a:gd name="connsiteY1" fmla="*/ 63 h 538227"/>
                <a:gd name="connsiteX2" fmla="*/ 338504 w 338504"/>
                <a:gd name="connsiteY2" fmla="*/ 347357 h 538227"/>
                <a:gd name="connsiteX3" fmla="*/ 261020 w 338504"/>
                <a:gd name="connsiteY3" fmla="*/ 538227 h 538227"/>
                <a:gd name="connsiteX4" fmla="*/ 219075 w 338504"/>
                <a:gd name="connsiteY4" fmla="*/ 355405 h 538227"/>
                <a:gd name="connsiteX5" fmla="*/ 70705 w 338504"/>
                <a:gd name="connsiteY5" fmla="*/ 156118 h 538227"/>
                <a:gd name="connsiteX6" fmla="*/ 0 w 338504"/>
                <a:gd name="connsiteY6" fmla="*/ 64912 h 538227"/>
                <a:gd name="connsiteX7" fmla="*/ 43229 w 338504"/>
                <a:gd name="connsiteY7" fmla="*/ 4457 h 538227"/>
                <a:gd name="connsiteX0" fmla="*/ 43229 w 338504"/>
                <a:gd name="connsiteY0" fmla="*/ 4457 h 538639"/>
                <a:gd name="connsiteX1" fmla="*/ 76932 w 338504"/>
                <a:gd name="connsiteY1" fmla="*/ 63 h 538639"/>
                <a:gd name="connsiteX2" fmla="*/ 338504 w 338504"/>
                <a:gd name="connsiteY2" fmla="*/ 347357 h 538639"/>
                <a:gd name="connsiteX3" fmla="*/ 261020 w 338504"/>
                <a:gd name="connsiteY3" fmla="*/ 538227 h 538639"/>
                <a:gd name="connsiteX4" fmla="*/ 219075 w 338504"/>
                <a:gd name="connsiteY4" fmla="*/ 355405 h 538639"/>
                <a:gd name="connsiteX5" fmla="*/ 70705 w 338504"/>
                <a:gd name="connsiteY5" fmla="*/ 156118 h 538639"/>
                <a:gd name="connsiteX6" fmla="*/ 0 w 338504"/>
                <a:gd name="connsiteY6" fmla="*/ 64912 h 538639"/>
                <a:gd name="connsiteX7" fmla="*/ 43229 w 338504"/>
                <a:gd name="connsiteY7" fmla="*/ 4457 h 538639"/>
                <a:gd name="connsiteX0" fmla="*/ 43229 w 338504"/>
                <a:gd name="connsiteY0" fmla="*/ 4457 h 538639"/>
                <a:gd name="connsiteX1" fmla="*/ 76932 w 338504"/>
                <a:gd name="connsiteY1" fmla="*/ 63 h 538639"/>
                <a:gd name="connsiteX2" fmla="*/ 338504 w 338504"/>
                <a:gd name="connsiteY2" fmla="*/ 347357 h 538639"/>
                <a:gd name="connsiteX3" fmla="*/ 261020 w 338504"/>
                <a:gd name="connsiteY3" fmla="*/ 538227 h 538639"/>
                <a:gd name="connsiteX4" fmla="*/ 219075 w 338504"/>
                <a:gd name="connsiteY4" fmla="*/ 355405 h 538639"/>
                <a:gd name="connsiteX5" fmla="*/ 70705 w 338504"/>
                <a:gd name="connsiteY5" fmla="*/ 156118 h 538639"/>
                <a:gd name="connsiteX6" fmla="*/ 0 w 338504"/>
                <a:gd name="connsiteY6" fmla="*/ 64912 h 538639"/>
                <a:gd name="connsiteX7" fmla="*/ 43229 w 338504"/>
                <a:gd name="connsiteY7" fmla="*/ 4457 h 538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504" h="538639">
                  <a:moveTo>
                    <a:pt x="43229" y="4457"/>
                  </a:moveTo>
                  <a:cubicBezTo>
                    <a:pt x="45671" y="5189"/>
                    <a:pt x="74490" y="-669"/>
                    <a:pt x="76932" y="63"/>
                  </a:cubicBezTo>
                  <a:cubicBezTo>
                    <a:pt x="164123" y="115828"/>
                    <a:pt x="277690" y="240378"/>
                    <a:pt x="338504" y="347357"/>
                  </a:cubicBezTo>
                  <a:cubicBezTo>
                    <a:pt x="312676" y="410980"/>
                    <a:pt x="269263" y="547091"/>
                    <a:pt x="261020" y="538227"/>
                  </a:cubicBezTo>
                  <a:cubicBezTo>
                    <a:pt x="236782" y="520486"/>
                    <a:pt x="248443" y="406999"/>
                    <a:pt x="219075" y="355405"/>
                  </a:cubicBezTo>
                  <a:cubicBezTo>
                    <a:pt x="164306" y="275236"/>
                    <a:pt x="123093" y="219618"/>
                    <a:pt x="70705" y="156118"/>
                  </a:cubicBezTo>
                  <a:lnTo>
                    <a:pt x="0" y="64912"/>
                  </a:lnTo>
                  <a:lnTo>
                    <a:pt x="43229" y="4457"/>
                  </a:lnTo>
                  <a:close/>
                </a:path>
              </a:pathLst>
            </a:cu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89560"/>
            <a:ext cx="9144000" cy="6431280"/>
          </a:xfrm>
          <a:prstGeom prst="rect">
            <a:avLst/>
          </a:prstGeom>
        </p:spPr>
      </p:pic>
      <p:sp>
        <p:nvSpPr>
          <p:cNvPr id="2" name="Text Placeholder 1">
            <a:extLst>
              <a:ext uri="{FF2B5EF4-FFF2-40B4-BE49-F238E27FC236}">
                <a16:creationId xmlns:a16="http://schemas.microsoft.com/office/drawing/2014/main" id="{AA805616-FE00-45F1-BC7D-EBA581FC3A57}"/>
              </a:ext>
            </a:extLst>
          </p:cNvPr>
          <p:cNvSpPr>
            <a:spLocks noGrp="1"/>
          </p:cNvSpPr>
          <p:nvPr>
            <p:ph type="body" sz="quarter" idx="10"/>
          </p:nvPr>
        </p:nvSpPr>
        <p:spPr/>
        <p:txBody>
          <a:bodyPr/>
          <a:lstStyle/>
          <a:p>
            <a:r>
              <a:rPr lang="en-US" dirty="0"/>
              <a:t>Relief of robed Senators, from the northern wall of the Ara Pacis </a:t>
            </a:r>
            <a:r>
              <a:rPr lang="en-US" dirty="0" err="1"/>
              <a:t>Augustae</a:t>
            </a:r>
            <a:r>
              <a:rPr lang="en-US" dirty="0"/>
              <a:t> (cast), 9 BC</a:t>
            </a:r>
          </a:p>
        </p:txBody>
      </p:sp>
      <p:sp>
        <p:nvSpPr>
          <p:cNvPr id="3" name="Text Placeholder 2">
            <a:extLst>
              <a:ext uri="{FF2B5EF4-FFF2-40B4-BE49-F238E27FC236}">
                <a16:creationId xmlns:a16="http://schemas.microsoft.com/office/drawing/2014/main" id="{5277CD4D-552C-474D-B7C7-0206F5E1771C}"/>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464A2082-DB02-46F2-9DFF-487E39D4350C}"/>
              </a:ext>
            </a:extLst>
          </p:cNvPr>
          <p:cNvSpPr>
            <a:spLocks noGrp="1"/>
          </p:cNvSpPr>
          <p:nvPr>
            <p:ph type="title"/>
          </p:nvPr>
        </p:nvSpPr>
        <p:spPr/>
        <p:txBody>
          <a:bodyPr/>
          <a:lstStyle/>
          <a:p>
            <a:r>
              <a:rPr lang="en-US" dirty="0"/>
              <a:t>We had already suffered and been shamefully treated at Philippi, as you know</a:t>
            </a:r>
          </a:p>
        </p:txBody>
      </p:sp>
    </p:spTree>
    <p:extLst>
      <p:ext uri="{BB962C8B-B14F-4D97-AF65-F5344CB8AC3E}">
        <p14:creationId xmlns:p14="http://schemas.microsoft.com/office/powerpoint/2010/main" val="2022916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prison of Paul at Philippi</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We had already suffered and been shamefully treated at Philippi, as you know</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739951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B51E4A-EFCD-47E7-A3F9-699D8B08398B}"/>
              </a:ext>
            </a:extLst>
          </p:cNvPr>
          <p:cNvSpPr>
            <a:spLocks noGrp="1"/>
          </p:cNvSpPr>
          <p:nvPr>
            <p:ph type="body" sz="quarter" idx="10"/>
          </p:nvPr>
        </p:nvSpPr>
        <p:spPr/>
        <p:txBody>
          <a:bodyPr/>
          <a:lstStyle/>
          <a:p>
            <a:r>
              <a:rPr lang="en-US" dirty="0"/>
              <a:t>Basilica A in Philippi, a possible location of Paul’s prison</a:t>
            </a:r>
          </a:p>
        </p:txBody>
      </p:sp>
      <p:sp>
        <p:nvSpPr>
          <p:cNvPr id="3" name="Text Placeholder 2">
            <a:extLst>
              <a:ext uri="{FF2B5EF4-FFF2-40B4-BE49-F238E27FC236}">
                <a16:creationId xmlns:a16="http://schemas.microsoft.com/office/drawing/2014/main" id="{9DFC8EBF-5C9B-4CEE-BF9A-510039422BA7}"/>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ACD32493-6123-42E1-9E4E-E3593D9F9F0C}"/>
              </a:ext>
            </a:extLst>
          </p:cNvPr>
          <p:cNvSpPr>
            <a:spLocks noGrp="1"/>
          </p:cNvSpPr>
          <p:nvPr>
            <p:ph type="title"/>
          </p:nvPr>
        </p:nvSpPr>
        <p:spPr/>
        <p:txBody>
          <a:bodyPr/>
          <a:lstStyle/>
          <a:p>
            <a:r>
              <a:rPr lang="en-US" dirty="0"/>
              <a:t>We had already suffered and been shamefully treated at Philippi, as you know</a:t>
            </a:r>
          </a:p>
        </p:txBody>
      </p:sp>
      <p:pic>
        <p:nvPicPr>
          <p:cNvPr id="6" name="Picture 5">
            <a:extLst>
              <a:ext uri="{FF2B5EF4-FFF2-40B4-BE49-F238E27FC236}">
                <a16:creationId xmlns:a16="http://schemas.microsoft.com/office/drawing/2014/main" id="{E1165F6F-E6B7-4901-8EF6-25FAE3481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962498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D28105-835A-4021-90D7-B0C349031038}"/>
              </a:ext>
            </a:extLst>
          </p:cNvPr>
          <p:cNvSpPr>
            <a:spLocks noGrp="1"/>
          </p:cNvSpPr>
          <p:nvPr>
            <p:ph type="body" sz="quarter" idx="10"/>
          </p:nvPr>
        </p:nvSpPr>
        <p:spPr/>
        <p:txBody>
          <a:bodyPr/>
          <a:lstStyle/>
          <a:p>
            <a:r>
              <a:rPr lang="en-US" dirty="0"/>
              <a:t>Ancient street in the forum of Thessalonica</a:t>
            </a:r>
          </a:p>
        </p:txBody>
      </p:sp>
      <p:sp>
        <p:nvSpPr>
          <p:cNvPr id="3" name="Text Placeholder 2">
            <a:extLst>
              <a:ext uri="{FF2B5EF4-FFF2-40B4-BE49-F238E27FC236}">
                <a16:creationId xmlns:a16="http://schemas.microsoft.com/office/drawing/2014/main" id="{19E214F9-97D7-4DAC-9126-76BED4BE694A}"/>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120340D8-56DF-4700-9192-64B1F1D60CA2}"/>
              </a:ext>
            </a:extLst>
          </p:cNvPr>
          <p:cNvSpPr>
            <a:spLocks noGrp="1"/>
          </p:cNvSpPr>
          <p:nvPr>
            <p:ph type="title"/>
          </p:nvPr>
        </p:nvSpPr>
        <p:spPr/>
        <p:txBody>
          <a:bodyPr/>
          <a:lstStyle/>
          <a:p>
            <a:r>
              <a:rPr lang="en-US" dirty="0"/>
              <a:t>We were bold in our God to speak to you the gospel of God amid much conflict</a:t>
            </a:r>
          </a:p>
        </p:txBody>
      </p:sp>
      <p:pic>
        <p:nvPicPr>
          <p:cNvPr id="6" name="Picture 5">
            <a:extLst>
              <a:ext uri="{FF2B5EF4-FFF2-40B4-BE49-F238E27FC236}">
                <a16:creationId xmlns:a16="http://schemas.microsoft.com/office/drawing/2014/main" id="{D7CA024E-1716-47EA-95E3-8DE240CA3D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662215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Naples Museum\Farnese Collection\Female deity holding mask, late 2nd c AD copy of 5th c BC original, tb0515171184.jpg"/>
          <p:cNvPicPr>
            <a:picLocks noChangeAspect="1" noChangeArrowheads="1"/>
          </p:cNvPicPr>
          <p:nvPr/>
        </p:nvPicPr>
        <p:blipFill rotWithShape="1">
          <a:blip r:embed="rId3">
            <a:extLst>
              <a:ext uri="{28A0092B-C50C-407E-A947-70E740481C1C}">
                <a14:useLocalDpi xmlns:a14="http://schemas.microsoft.com/office/drawing/2010/main" val="0"/>
              </a:ext>
            </a:extLst>
          </a:blip>
          <a:srcRect t="8465"/>
          <a:stretch/>
        </p:blipFill>
        <p:spPr bwMode="auto">
          <a:xfrm>
            <a:off x="0" y="133350"/>
            <a:ext cx="9144000" cy="6419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B6D28105-835A-4021-90D7-B0C349031038}"/>
              </a:ext>
            </a:extLst>
          </p:cNvPr>
          <p:cNvSpPr>
            <a:spLocks noGrp="1"/>
          </p:cNvSpPr>
          <p:nvPr>
            <p:ph type="body" sz="quarter" idx="10"/>
          </p:nvPr>
        </p:nvSpPr>
        <p:spPr/>
        <p:txBody>
          <a:bodyPr/>
          <a:lstStyle/>
          <a:p>
            <a:r>
              <a:rPr lang="en-US" dirty="0"/>
              <a:t>Female holding a theatrical mask, 2nd century AD</a:t>
            </a:r>
          </a:p>
        </p:txBody>
      </p:sp>
      <p:sp>
        <p:nvSpPr>
          <p:cNvPr id="3" name="Text Placeholder 2">
            <a:extLst>
              <a:ext uri="{FF2B5EF4-FFF2-40B4-BE49-F238E27FC236}">
                <a16:creationId xmlns:a16="http://schemas.microsoft.com/office/drawing/2014/main" id="{19E214F9-97D7-4DAC-9126-76BED4BE694A}"/>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120340D8-56DF-4700-9192-64B1F1D60CA2}"/>
              </a:ext>
            </a:extLst>
          </p:cNvPr>
          <p:cNvSpPr>
            <a:spLocks noGrp="1"/>
          </p:cNvSpPr>
          <p:nvPr>
            <p:ph type="title"/>
          </p:nvPr>
        </p:nvSpPr>
        <p:spPr/>
        <p:txBody>
          <a:bodyPr/>
          <a:lstStyle/>
          <a:p>
            <a:r>
              <a:rPr lang="en-US" dirty="0"/>
              <a:t>Our exhortation does not come from error or impurity or deceit</a:t>
            </a:r>
          </a:p>
        </p:txBody>
      </p:sp>
    </p:spTree>
    <p:extLst>
      <p:ext uri="{BB962C8B-B14F-4D97-AF65-F5344CB8AC3E}">
        <p14:creationId xmlns:p14="http://schemas.microsoft.com/office/powerpoint/2010/main" val="2595076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8BFCA8-889B-44CB-85F7-C17D2B4955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Weighing of the heart from the Book of the Dead of </a:t>
            </a:r>
            <a:r>
              <a:rPr lang="en-US" dirty="0" err="1"/>
              <a:t>Hunefer</a:t>
            </a:r>
            <a:r>
              <a:rPr lang="en-US" dirty="0"/>
              <a:t>, from Thebes, circa 1280 BC</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So we speak, not as pleasing men, but God who examines our hearts</a:t>
            </a:r>
          </a:p>
        </p:txBody>
      </p:sp>
    </p:spTree>
    <p:extLst>
      <p:ext uri="{BB962C8B-B14F-4D97-AF65-F5344CB8AC3E}">
        <p14:creationId xmlns:p14="http://schemas.microsoft.com/office/powerpoint/2010/main" val="593618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in a room&#10;&#10;Description automatically generated">
            <a:extLst>
              <a:ext uri="{FF2B5EF4-FFF2-40B4-BE49-F238E27FC236}">
                <a16:creationId xmlns:a16="http://schemas.microsoft.com/office/drawing/2014/main" id="{44555C3A-3901-3D47-A60F-98BF766FE4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Weighing of the heart from the Book of the Dead of </a:t>
            </a:r>
            <a:r>
              <a:rPr lang="en-US" dirty="0" err="1"/>
              <a:t>Hunefer</a:t>
            </a:r>
            <a:r>
              <a:rPr lang="en-US" dirty="0"/>
              <a:t>, from Thebes, circa 1280 BC</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So we speak, not as pleasing men, but God who examines our hearts</a:t>
            </a:r>
          </a:p>
        </p:txBody>
      </p:sp>
    </p:spTree>
    <p:extLst>
      <p:ext uri="{BB962C8B-B14F-4D97-AF65-F5344CB8AC3E}">
        <p14:creationId xmlns:p14="http://schemas.microsoft.com/office/powerpoint/2010/main" val="1123126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a:t>
            </a:r>
            <a:r>
              <a:rPr lang="en-US" dirty="0" err="1"/>
              <a:t>Egnatia</a:t>
            </a:r>
            <a:r>
              <a:rPr lang="en-US" dirty="0"/>
              <a:t> (from above)</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For you know, brothers, that our coming to you was not in vain</a:t>
            </a:r>
          </a:p>
        </p:txBody>
      </p:sp>
      <p:pic>
        <p:nvPicPr>
          <p:cNvPr id="6" name="Picture 5" descr="A dirt path in a forest&#10;&#10;Description automatically generated">
            <a:extLst>
              <a:ext uri="{FF2B5EF4-FFF2-40B4-BE49-F238E27FC236}">
                <a16:creationId xmlns:a16="http://schemas.microsoft.com/office/drawing/2014/main" id="{ED24E6D2-DC27-6C4A-BEDE-3CAD154D2E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041880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Book of the Dead of </a:t>
            </a:r>
            <a:r>
              <a:rPr lang="en-US" dirty="0" err="1"/>
              <a:t>Neferini</a:t>
            </a:r>
            <a:r>
              <a:rPr lang="en-US" dirty="0"/>
              <a:t>, 4th–1st centuries BC</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So we speak, not as pleasing men, but God who examines our hearts</a:t>
            </a:r>
          </a:p>
        </p:txBody>
      </p:sp>
      <p:pic>
        <p:nvPicPr>
          <p:cNvPr id="8" name="Picture 7">
            <a:extLst>
              <a:ext uri="{FF2B5EF4-FFF2-40B4-BE49-F238E27FC236}">
                <a16:creationId xmlns:a16="http://schemas.microsoft.com/office/drawing/2014/main" id="{3FF13CAD-96BF-6346-AD9E-1A4FE125D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0570"/>
            <a:ext cx="9144000" cy="5356860"/>
          </a:xfrm>
          <a:prstGeom prst="rect">
            <a:avLst/>
          </a:prstGeom>
        </p:spPr>
      </p:pic>
    </p:spTree>
    <p:extLst>
      <p:ext uri="{BB962C8B-B14F-4D97-AF65-F5344CB8AC3E}">
        <p14:creationId xmlns:p14="http://schemas.microsoft.com/office/powerpoint/2010/main" val="2722742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Poem to the Egyptian god Osiris, from Thessalonica, circa 100 BC</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So we speak, not as pleasing men, but God who examines our hearts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05345"/>
            <a:ext cx="9144000" cy="344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237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upload.wikimedia.org/wikipedia/commons/thumb/b/b8/Herodes_Atticus_Louvre_Ma1164_n2.jpg/533px-Herodes_Atticus_Louvre_Ma1164_n2.jpg"/>
          <p:cNvPicPr>
            <a:picLocks noChangeAspect="1" noChangeArrowheads="1"/>
          </p:cNvPicPr>
          <p:nvPr/>
        </p:nvPicPr>
        <p:blipFill rotWithShape="1">
          <a:blip r:embed="rId3">
            <a:extLst>
              <a:ext uri="{28A0092B-C50C-407E-A947-70E740481C1C}">
                <a14:useLocalDpi xmlns:a14="http://schemas.microsoft.com/office/drawing/2010/main" val="0"/>
              </a:ext>
            </a:extLst>
          </a:blip>
          <a:srcRect b="11183"/>
          <a:stretch/>
        </p:blipFill>
        <p:spPr bwMode="auto">
          <a:xfrm>
            <a:off x="2033588" y="369331"/>
            <a:ext cx="5076825" cy="648866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C973533A-4F02-4C69-8DD0-90A06E7336C5}"/>
              </a:ext>
            </a:extLst>
          </p:cNvPr>
          <p:cNvSpPr>
            <a:spLocks noGrp="1"/>
          </p:cNvSpPr>
          <p:nvPr>
            <p:ph type="body" sz="quarter" idx="10"/>
          </p:nvPr>
        </p:nvSpPr>
        <p:spPr/>
        <p:txBody>
          <a:bodyPr/>
          <a:lstStyle/>
          <a:p>
            <a:r>
              <a:rPr lang="en-US" dirty="0"/>
              <a:t>Bust of the sophist </a:t>
            </a:r>
            <a:r>
              <a:rPr lang="en-US" dirty="0" err="1"/>
              <a:t>Herodes</a:t>
            </a:r>
            <a:r>
              <a:rPr lang="en-US" dirty="0"/>
              <a:t> Atticus, circa AD 160</a:t>
            </a:r>
          </a:p>
        </p:txBody>
      </p:sp>
      <p:sp>
        <p:nvSpPr>
          <p:cNvPr id="3" name="Text Placeholder 2">
            <a:extLst>
              <a:ext uri="{FF2B5EF4-FFF2-40B4-BE49-F238E27FC236}">
                <a16:creationId xmlns:a16="http://schemas.microsoft.com/office/drawing/2014/main" id="{985408B5-420C-4004-BD42-FEB089189DC2}"/>
              </a:ext>
            </a:extLst>
          </p:cNvPr>
          <p:cNvSpPr>
            <a:spLocks noGrp="1"/>
          </p:cNvSpPr>
          <p:nvPr>
            <p:ph type="body" sz="quarter" idx="12"/>
          </p:nvPr>
        </p:nvSpPr>
        <p:spPr/>
        <p:txBody>
          <a:bodyPr/>
          <a:lstStyle/>
          <a:p>
            <a:r>
              <a:rPr lang="en-US" dirty="0"/>
              <a:t>2:5</a:t>
            </a:r>
          </a:p>
        </p:txBody>
      </p:sp>
      <p:sp>
        <p:nvSpPr>
          <p:cNvPr id="4" name="Title 3">
            <a:extLst>
              <a:ext uri="{FF2B5EF4-FFF2-40B4-BE49-F238E27FC236}">
                <a16:creationId xmlns:a16="http://schemas.microsoft.com/office/drawing/2014/main" id="{FB111A19-07F8-4617-8B2B-33D2D365B46B}"/>
              </a:ext>
            </a:extLst>
          </p:cNvPr>
          <p:cNvSpPr>
            <a:spLocks noGrp="1"/>
          </p:cNvSpPr>
          <p:nvPr>
            <p:ph type="title"/>
          </p:nvPr>
        </p:nvSpPr>
        <p:spPr/>
        <p:txBody>
          <a:bodyPr/>
          <a:lstStyle/>
          <a:p>
            <a:r>
              <a:rPr lang="en-US" dirty="0"/>
              <a:t>We did not come with flattery, as you know, nor out of greed</a:t>
            </a:r>
          </a:p>
        </p:txBody>
      </p:sp>
    </p:spTree>
    <p:extLst>
      <p:ext uri="{BB962C8B-B14F-4D97-AF65-F5344CB8AC3E}">
        <p14:creationId xmlns:p14="http://schemas.microsoft.com/office/powerpoint/2010/main" val="40684651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10;&#10;Description automatically generated">
            <a:extLst>
              <a:ext uri="{FF2B5EF4-FFF2-40B4-BE49-F238E27FC236}">
                <a16:creationId xmlns:a16="http://schemas.microsoft.com/office/drawing/2014/main" id="{26CE57D8-2621-4196-9BBD-89A582F0C4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635" y="346157"/>
            <a:ext cx="7990730" cy="6165687"/>
          </a:xfrm>
          <a:prstGeom prst="rect">
            <a:avLst/>
          </a:prstGeom>
        </p:spPr>
      </p:pic>
      <p:sp>
        <p:nvSpPr>
          <p:cNvPr id="2" name="Text Placeholder 1">
            <a:extLst>
              <a:ext uri="{FF2B5EF4-FFF2-40B4-BE49-F238E27FC236}">
                <a16:creationId xmlns:a16="http://schemas.microsoft.com/office/drawing/2014/main" id="{C973533A-4F02-4C69-8DD0-90A06E7336C5}"/>
              </a:ext>
            </a:extLst>
          </p:cNvPr>
          <p:cNvSpPr>
            <a:spLocks noGrp="1"/>
          </p:cNvSpPr>
          <p:nvPr>
            <p:ph type="body" sz="quarter" idx="10"/>
          </p:nvPr>
        </p:nvSpPr>
        <p:spPr/>
        <p:txBody>
          <a:bodyPr/>
          <a:lstStyle/>
          <a:p>
            <a:r>
              <a:rPr lang="en-US" dirty="0"/>
              <a:t>Last will and testament, early 2nd century AD</a:t>
            </a:r>
          </a:p>
        </p:txBody>
      </p:sp>
      <p:sp>
        <p:nvSpPr>
          <p:cNvPr id="3" name="Text Placeholder 2">
            <a:extLst>
              <a:ext uri="{FF2B5EF4-FFF2-40B4-BE49-F238E27FC236}">
                <a16:creationId xmlns:a16="http://schemas.microsoft.com/office/drawing/2014/main" id="{985408B5-420C-4004-BD42-FEB089189DC2}"/>
              </a:ext>
            </a:extLst>
          </p:cNvPr>
          <p:cNvSpPr>
            <a:spLocks noGrp="1"/>
          </p:cNvSpPr>
          <p:nvPr>
            <p:ph type="body" sz="quarter" idx="12"/>
          </p:nvPr>
        </p:nvSpPr>
        <p:spPr/>
        <p:txBody>
          <a:bodyPr/>
          <a:lstStyle/>
          <a:p>
            <a:r>
              <a:rPr lang="en-US" dirty="0"/>
              <a:t>2:5</a:t>
            </a:r>
          </a:p>
        </p:txBody>
      </p:sp>
      <p:sp>
        <p:nvSpPr>
          <p:cNvPr id="4" name="Title 3">
            <a:extLst>
              <a:ext uri="{FF2B5EF4-FFF2-40B4-BE49-F238E27FC236}">
                <a16:creationId xmlns:a16="http://schemas.microsoft.com/office/drawing/2014/main" id="{FB111A19-07F8-4617-8B2B-33D2D365B46B}"/>
              </a:ext>
            </a:extLst>
          </p:cNvPr>
          <p:cNvSpPr>
            <a:spLocks noGrp="1"/>
          </p:cNvSpPr>
          <p:nvPr>
            <p:ph type="title"/>
          </p:nvPr>
        </p:nvSpPr>
        <p:spPr/>
        <p:txBody>
          <a:bodyPr/>
          <a:lstStyle/>
          <a:p>
            <a:r>
              <a:rPr lang="en-US" dirty="0"/>
              <a:t>God is witness</a:t>
            </a:r>
          </a:p>
        </p:txBody>
      </p:sp>
    </p:spTree>
    <p:extLst>
      <p:ext uri="{BB962C8B-B14F-4D97-AF65-F5344CB8AC3E}">
        <p14:creationId xmlns:p14="http://schemas.microsoft.com/office/powerpoint/2010/main" val="1973248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FF64C2-63EE-4EA6-947C-33C2932110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96"/>
            <a:ext cx="9144000" cy="6464808"/>
          </a:xfrm>
          <a:prstGeom prst="rect">
            <a:avLst/>
          </a:prstGeom>
        </p:spPr>
      </p:pic>
      <p:sp>
        <p:nvSpPr>
          <p:cNvPr id="2" name="Text Placeholder 1">
            <a:extLst>
              <a:ext uri="{FF2B5EF4-FFF2-40B4-BE49-F238E27FC236}">
                <a16:creationId xmlns:a16="http://schemas.microsoft.com/office/drawing/2014/main" id="{C973533A-4F02-4C69-8DD0-90A06E7336C5}"/>
              </a:ext>
            </a:extLst>
          </p:cNvPr>
          <p:cNvSpPr>
            <a:spLocks noGrp="1"/>
          </p:cNvSpPr>
          <p:nvPr>
            <p:ph type="body" sz="quarter" idx="10"/>
          </p:nvPr>
        </p:nvSpPr>
        <p:spPr/>
        <p:txBody>
          <a:bodyPr/>
          <a:lstStyle/>
          <a:p>
            <a:r>
              <a:rPr lang="en-US" dirty="0"/>
              <a:t>Last will and testament, early 2nd century AD</a:t>
            </a:r>
          </a:p>
        </p:txBody>
      </p:sp>
      <p:sp>
        <p:nvSpPr>
          <p:cNvPr id="3" name="Text Placeholder 2">
            <a:extLst>
              <a:ext uri="{FF2B5EF4-FFF2-40B4-BE49-F238E27FC236}">
                <a16:creationId xmlns:a16="http://schemas.microsoft.com/office/drawing/2014/main" id="{985408B5-420C-4004-BD42-FEB089189DC2}"/>
              </a:ext>
            </a:extLst>
          </p:cNvPr>
          <p:cNvSpPr>
            <a:spLocks noGrp="1"/>
          </p:cNvSpPr>
          <p:nvPr>
            <p:ph type="body" sz="quarter" idx="12"/>
          </p:nvPr>
        </p:nvSpPr>
        <p:spPr/>
        <p:txBody>
          <a:bodyPr/>
          <a:lstStyle/>
          <a:p>
            <a:r>
              <a:rPr lang="en-US" dirty="0"/>
              <a:t>2:5</a:t>
            </a:r>
          </a:p>
        </p:txBody>
      </p:sp>
      <p:sp>
        <p:nvSpPr>
          <p:cNvPr id="4" name="Title 3">
            <a:extLst>
              <a:ext uri="{FF2B5EF4-FFF2-40B4-BE49-F238E27FC236}">
                <a16:creationId xmlns:a16="http://schemas.microsoft.com/office/drawing/2014/main" id="{FB111A19-07F8-4617-8B2B-33D2D365B46B}"/>
              </a:ext>
            </a:extLst>
          </p:cNvPr>
          <p:cNvSpPr>
            <a:spLocks noGrp="1"/>
          </p:cNvSpPr>
          <p:nvPr>
            <p:ph type="title"/>
          </p:nvPr>
        </p:nvSpPr>
        <p:spPr/>
        <p:txBody>
          <a:bodyPr/>
          <a:lstStyle/>
          <a:p>
            <a:r>
              <a:rPr lang="en-US" dirty="0"/>
              <a:t>God is witness</a:t>
            </a:r>
          </a:p>
        </p:txBody>
      </p:sp>
      <p:sp>
        <p:nvSpPr>
          <p:cNvPr id="8" name="Rounded Rectangle 7">
            <a:extLst>
              <a:ext uri="{FF2B5EF4-FFF2-40B4-BE49-F238E27FC236}">
                <a16:creationId xmlns:a16="http://schemas.microsoft.com/office/drawing/2014/main" id="{6CE845A4-E511-534B-A75D-AD679D34B514}"/>
              </a:ext>
            </a:extLst>
          </p:cNvPr>
          <p:cNvSpPr/>
          <p:nvPr/>
        </p:nvSpPr>
        <p:spPr>
          <a:xfrm>
            <a:off x="3947202" y="4460858"/>
            <a:ext cx="1699218" cy="502101"/>
          </a:xfrm>
          <a:prstGeom prst="roundRect">
            <a:avLst/>
          </a:prstGeom>
          <a:noFill/>
          <a:ln w="19050" cap="rnd">
            <a:solidFill>
              <a:srgbClr val="FD0000"/>
            </a:solidFill>
            <a:prstDash val="sysDash"/>
          </a:ln>
          <a:effectLst>
            <a:glow rad="254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10" name="Rounded Rectangle 9">
            <a:extLst>
              <a:ext uri="{FF2B5EF4-FFF2-40B4-BE49-F238E27FC236}">
                <a16:creationId xmlns:a16="http://schemas.microsoft.com/office/drawing/2014/main" id="{11F5F3A5-1FC9-5C4A-B924-4A1C8BE98C8A}"/>
              </a:ext>
            </a:extLst>
          </p:cNvPr>
          <p:cNvSpPr/>
          <p:nvPr/>
        </p:nvSpPr>
        <p:spPr>
          <a:xfrm>
            <a:off x="609600" y="4962959"/>
            <a:ext cx="1158240" cy="348181"/>
          </a:xfrm>
          <a:prstGeom prst="roundRect">
            <a:avLst/>
          </a:prstGeom>
          <a:noFill/>
          <a:ln w="19050" cap="rnd">
            <a:solidFill>
              <a:srgbClr val="FD0000"/>
            </a:solidFill>
            <a:prstDash val="sysDash"/>
          </a:ln>
          <a:effectLst>
            <a:glow rad="254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Tree>
    <p:extLst>
      <p:ext uri="{BB962C8B-B14F-4D97-AF65-F5344CB8AC3E}">
        <p14:creationId xmlns:p14="http://schemas.microsoft.com/office/powerpoint/2010/main" val="3929199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1C6FDF9F-DCC1-46D1-A57A-31503B243A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936" y="338328"/>
            <a:ext cx="4640128" cy="6181344"/>
          </a:xfrm>
          <a:prstGeom prst="rect">
            <a:avLst/>
          </a:prstGeom>
        </p:spPr>
      </p:pic>
      <p:sp>
        <p:nvSpPr>
          <p:cNvPr id="2" name="Text Placeholder 1"/>
          <p:cNvSpPr>
            <a:spLocks noGrp="1"/>
          </p:cNvSpPr>
          <p:nvPr>
            <p:ph type="body" sz="quarter" idx="10"/>
          </p:nvPr>
        </p:nvSpPr>
        <p:spPr/>
        <p:txBody>
          <a:bodyPr/>
          <a:lstStyle/>
          <a:p>
            <a:r>
              <a:rPr lang="en-US" dirty="0"/>
              <a:t>Statue of Emperor Claudius as Jupiter, circa AD 50</a:t>
            </a:r>
          </a:p>
        </p:txBody>
      </p:sp>
      <p:sp>
        <p:nvSpPr>
          <p:cNvPr id="3" name="Text Placeholder 2"/>
          <p:cNvSpPr>
            <a:spLocks noGrp="1"/>
          </p:cNvSpPr>
          <p:nvPr>
            <p:ph type="body" sz="quarter" idx="12"/>
          </p:nvPr>
        </p:nvSpPr>
        <p:spPr/>
        <p:txBody>
          <a:bodyPr/>
          <a:lstStyle/>
          <a:p>
            <a:r>
              <a:rPr lang="en-US" dirty="0"/>
              <a:t>2:6</a:t>
            </a:r>
          </a:p>
        </p:txBody>
      </p:sp>
      <p:sp>
        <p:nvSpPr>
          <p:cNvPr id="4" name="Title 3"/>
          <p:cNvSpPr>
            <a:spLocks noGrp="1"/>
          </p:cNvSpPr>
          <p:nvPr>
            <p:ph type="title"/>
          </p:nvPr>
        </p:nvSpPr>
        <p:spPr/>
        <p:txBody>
          <a:bodyPr/>
          <a:lstStyle/>
          <a:p>
            <a:r>
              <a:rPr lang="en-US" dirty="0"/>
              <a:t>Not seeking glory from men, whether from you or from others . . . as apostles of Christ</a:t>
            </a:r>
          </a:p>
        </p:txBody>
      </p:sp>
    </p:spTree>
    <p:extLst>
      <p:ext uri="{BB962C8B-B14F-4D97-AF65-F5344CB8AC3E}">
        <p14:creationId xmlns:p14="http://schemas.microsoft.com/office/powerpoint/2010/main" val="3112481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3084" b="12756"/>
          <a:stretch/>
        </p:blipFill>
        <p:spPr>
          <a:xfrm>
            <a:off x="1460183" y="365760"/>
            <a:ext cx="6223635" cy="6153912"/>
          </a:xfrm>
          <a:prstGeom prst="rect">
            <a:avLst/>
          </a:prstGeom>
        </p:spPr>
      </p:pic>
      <p:sp>
        <p:nvSpPr>
          <p:cNvPr id="2" name="Text Placeholder 1"/>
          <p:cNvSpPr>
            <a:spLocks noGrp="1"/>
          </p:cNvSpPr>
          <p:nvPr>
            <p:ph type="body" sz="quarter" idx="10"/>
          </p:nvPr>
        </p:nvSpPr>
        <p:spPr/>
        <p:txBody>
          <a:bodyPr/>
          <a:lstStyle/>
          <a:p>
            <a:r>
              <a:rPr lang="en-US" dirty="0"/>
              <a:t>Statue of Paul in the Archbasilica of St. John Lateran in Rome</a:t>
            </a:r>
          </a:p>
        </p:txBody>
      </p:sp>
      <p:sp>
        <p:nvSpPr>
          <p:cNvPr id="3" name="Text Placeholder 2"/>
          <p:cNvSpPr>
            <a:spLocks noGrp="1"/>
          </p:cNvSpPr>
          <p:nvPr>
            <p:ph type="body" sz="quarter" idx="12"/>
          </p:nvPr>
        </p:nvSpPr>
        <p:spPr/>
        <p:txBody>
          <a:bodyPr/>
          <a:lstStyle/>
          <a:p>
            <a:r>
              <a:rPr lang="en-US" dirty="0"/>
              <a:t>2:6</a:t>
            </a:r>
          </a:p>
        </p:txBody>
      </p:sp>
      <p:sp>
        <p:nvSpPr>
          <p:cNvPr id="4" name="Title 3"/>
          <p:cNvSpPr>
            <a:spLocks noGrp="1"/>
          </p:cNvSpPr>
          <p:nvPr>
            <p:ph type="title"/>
          </p:nvPr>
        </p:nvSpPr>
        <p:spPr/>
        <p:txBody>
          <a:bodyPr/>
          <a:lstStyle/>
          <a:p>
            <a:r>
              <a:rPr lang="en-US" dirty="0"/>
              <a:t>Not seeking glory from men, whether from you or from others . . . as apostles of Christ</a:t>
            </a:r>
          </a:p>
        </p:txBody>
      </p:sp>
    </p:spTree>
    <p:extLst>
      <p:ext uri="{BB962C8B-B14F-4D97-AF65-F5344CB8AC3E}">
        <p14:creationId xmlns:p14="http://schemas.microsoft.com/office/powerpoint/2010/main" val="2578478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building, sitting, holding&#10;&#10;Description automatically generated">
            <a:extLst>
              <a:ext uri="{FF2B5EF4-FFF2-40B4-BE49-F238E27FC236}">
                <a16:creationId xmlns:a16="http://schemas.microsoft.com/office/drawing/2014/main" id="{EDFBF1E6-2B09-41DA-8BC3-C7126B791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983" y="133901"/>
            <a:ext cx="6432035" cy="6590199"/>
          </a:xfrm>
          <a:prstGeom prst="rect">
            <a:avLst/>
          </a:prstGeom>
        </p:spPr>
      </p:pic>
      <p:sp>
        <p:nvSpPr>
          <p:cNvPr id="2" name="Text Placeholder 1"/>
          <p:cNvSpPr>
            <a:spLocks noGrp="1"/>
          </p:cNvSpPr>
          <p:nvPr>
            <p:ph type="body" sz="quarter" idx="10"/>
          </p:nvPr>
        </p:nvSpPr>
        <p:spPr/>
        <p:txBody>
          <a:bodyPr/>
          <a:lstStyle/>
          <a:p>
            <a:r>
              <a:rPr lang="en-US" dirty="0"/>
              <a:t>Figure of a woman nursing a child, from Gezer, Hellenistic or Roman period</a:t>
            </a:r>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We were gentle in your midst, as when a nursing mother cares for her own children</a:t>
            </a:r>
          </a:p>
        </p:txBody>
      </p:sp>
    </p:spTree>
    <p:extLst>
      <p:ext uri="{BB962C8B-B14F-4D97-AF65-F5344CB8AC3E}">
        <p14:creationId xmlns:p14="http://schemas.microsoft.com/office/powerpoint/2010/main" val="15431070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0CC7A32A-A35A-4089-987D-25E39A03F4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655" y="155911"/>
            <a:ext cx="6240691" cy="6546179"/>
          </a:xfrm>
          <a:prstGeom prst="rect">
            <a:avLst/>
          </a:prstGeom>
        </p:spPr>
      </p:pic>
      <p:sp>
        <p:nvSpPr>
          <p:cNvPr id="2" name="Text Placeholder 1"/>
          <p:cNvSpPr>
            <a:spLocks noGrp="1"/>
          </p:cNvSpPr>
          <p:nvPr>
            <p:ph type="body" sz="quarter" idx="10"/>
          </p:nvPr>
        </p:nvSpPr>
        <p:spPr/>
        <p:txBody>
          <a:bodyPr/>
          <a:lstStyle/>
          <a:p>
            <a:r>
              <a:rPr lang="en-US" dirty="0"/>
              <a:t>Ceramic figure of a mother and nursing infant, from Arles, late 1st century AD</a:t>
            </a:r>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We were gentle in your midst, as when a nursing mother cares for her own children</a:t>
            </a:r>
          </a:p>
        </p:txBody>
      </p:sp>
    </p:spTree>
    <p:extLst>
      <p:ext uri="{BB962C8B-B14F-4D97-AF65-F5344CB8AC3E}">
        <p14:creationId xmlns:p14="http://schemas.microsoft.com/office/powerpoint/2010/main" val="26888213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small, standing, table&#10;&#10;Description automatically generated">
            <a:extLst>
              <a:ext uri="{FF2B5EF4-FFF2-40B4-BE49-F238E27FC236}">
                <a16:creationId xmlns:a16="http://schemas.microsoft.com/office/drawing/2014/main" id="{F975966E-6908-496E-98CF-AA09A86A9A60}"/>
              </a:ext>
            </a:extLst>
          </p:cNvPr>
          <p:cNvPicPr>
            <a:picLocks noChangeAspect="1"/>
          </p:cNvPicPr>
          <p:nvPr/>
        </p:nvPicPr>
        <p:blipFill rotWithShape="1">
          <a:blip r:embed="rId3">
            <a:extLst>
              <a:ext uri="{28A0092B-C50C-407E-A947-70E740481C1C}">
                <a14:useLocalDpi xmlns:a14="http://schemas.microsoft.com/office/drawing/2010/main" val="0"/>
              </a:ext>
            </a:extLst>
          </a:blip>
          <a:srcRect b="2222"/>
          <a:stretch/>
        </p:blipFill>
        <p:spPr>
          <a:xfrm>
            <a:off x="0" y="152400"/>
            <a:ext cx="9144000" cy="6705600"/>
          </a:xfrm>
          <a:prstGeom prst="rect">
            <a:avLst/>
          </a:prstGeom>
        </p:spPr>
      </p:pic>
      <p:sp>
        <p:nvSpPr>
          <p:cNvPr id="2" name="Text Placeholder 1"/>
          <p:cNvSpPr>
            <a:spLocks noGrp="1"/>
          </p:cNvSpPr>
          <p:nvPr>
            <p:ph type="body" sz="quarter" idx="10"/>
          </p:nvPr>
        </p:nvSpPr>
        <p:spPr/>
        <p:txBody>
          <a:bodyPr/>
          <a:lstStyle/>
          <a:p>
            <a:r>
              <a:rPr lang="en-US" dirty="0"/>
              <a:t>Statue of a woman and nursing child, reign of </a:t>
            </a:r>
            <a:r>
              <a:rPr lang="en-US" dirty="0" err="1"/>
              <a:t>Niuserre</a:t>
            </a:r>
            <a:r>
              <a:rPr lang="en-US" dirty="0"/>
              <a:t> or later, from Giza, circa 2400 BC</a:t>
            </a:r>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We were gentle in your midst, as when a nursing mother cares for her own children</a:t>
            </a:r>
          </a:p>
        </p:txBody>
      </p:sp>
    </p:spTree>
    <p:extLst>
      <p:ext uri="{BB962C8B-B14F-4D97-AF65-F5344CB8AC3E}">
        <p14:creationId xmlns:p14="http://schemas.microsoft.com/office/powerpoint/2010/main" val="1297826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Upper city wall and acropolis at Thessalonica, circa 4th century AD</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For you know, brothers, that our coming to you was not in vain</a:t>
            </a:r>
          </a:p>
        </p:txBody>
      </p:sp>
    </p:spTree>
    <p:extLst>
      <p:ext uri="{BB962C8B-B14F-4D97-AF65-F5344CB8AC3E}">
        <p14:creationId xmlns:p14="http://schemas.microsoft.com/office/powerpoint/2010/main" val="13801379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Illustration of Matthew 23:37 (the hen gathering her chicks) at Dominus Flevit in Jerusalem</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Having such a fond affection for you, we were happy to give you not only the gospel but our lives</a:t>
            </a:r>
          </a:p>
        </p:txBody>
      </p:sp>
      <p:pic>
        <p:nvPicPr>
          <p:cNvPr id="5" name="Picture 4">
            <a:extLst>
              <a:ext uri="{FF2B5EF4-FFF2-40B4-BE49-F238E27FC236}">
                <a16:creationId xmlns:a16="http://schemas.microsoft.com/office/drawing/2014/main" id="{B0057B79-7A56-C448-A3B1-35516B4D99C5}"/>
              </a:ext>
            </a:extLst>
          </p:cNvPr>
          <p:cNvPicPr>
            <a:picLocks noChangeAspect="1"/>
          </p:cNvPicPr>
          <p:nvPr/>
        </p:nvPicPr>
        <p:blipFill rotWithShape="1">
          <a:blip r:embed="rId3">
            <a:extLst>
              <a:ext uri="{28A0092B-C50C-407E-A947-70E740481C1C}">
                <a14:useLocalDpi xmlns:a14="http://schemas.microsoft.com/office/drawing/2010/main" val="0"/>
              </a:ext>
            </a:extLst>
          </a:blip>
          <a:srcRect t="7683" b="7821"/>
          <a:stretch/>
        </p:blipFill>
        <p:spPr>
          <a:xfrm>
            <a:off x="0" y="870856"/>
            <a:ext cx="9144000" cy="5107913"/>
          </a:xfrm>
          <a:prstGeom prst="rect">
            <a:avLst/>
          </a:prstGeom>
        </p:spPr>
      </p:pic>
    </p:spTree>
    <p:extLst>
      <p:ext uri="{BB962C8B-B14F-4D97-AF65-F5344CB8AC3E}">
        <p14:creationId xmlns:p14="http://schemas.microsoft.com/office/powerpoint/2010/main" val="5623509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on a boat&#10;&#10;Description automatically generated">
            <a:extLst>
              <a:ext uri="{FF2B5EF4-FFF2-40B4-BE49-F238E27FC236}">
                <a16:creationId xmlns:a16="http://schemas.microsoft.com/office/drawing/2014/main" id="{64643C3C-E8EA-414E-A0E7-3CDFFAA59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Bedouin woman weaving papyrus mats</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You remember, brothers, our labor and toil: working night and day to not burden any of you</a:t>
            </a:r>
          </a:p>
        </p:txBody>
      </p:sp>
    </p:spTree>
    <p:extLst>
      <p:ext uri="{BB962C8B-B14F-4D97-AF65-F5344CB8AC3E}">
        <p14:creationId xmlns:p14="http://schemas.microsoft.com/office/powerpoint/2010/main" val="4234646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standing on a beach&#10;&#10;Description automatically generated">
            <a:extLst>
              <a:ext uri="{FF2B5EF4-FFF2-40B4-BE49-F238E27FC236}">
                <a16:creationId xmlns:a16="http://schemas.microsoft.com/office/drawing/2014/main" id="{C956CE33-1D7E-A940-9271-42135CB94C6E}"/>
              </a:ext>
            </a:extLst>
          </p:cNvPr>
          <p:cNvPicPr>
            <a:picLocks noChangeAspect="1"/>
          </p:cNvPicPr>
          <p:nvPr/>
        </p:nvPicPr>
        <p:blipFill rotWithShape="1">
          <a:blip r:embed="rId3">
            <a:extLst>
              <a:ext uri="{28A0092B-C50C-407E-A947-70E740481C1C}">
                <a14:useLocalDpi xmlns:a14="http://schemas.microsoft.com/office/drawing/2010/main" val="0"/>
              </a:ext>
            </a:extLst>
          </a:blip>
          <a:srcRect b="4348"/>
          <a:stretch/>
        </p:blipFill>
        <p:spPr>
          <a:xfrm>
            <a:off x="0" y="298170"/>
            <a:ext cx="9144000" cy="6559830"/>
          </a:xfrm>
          <a:prstGeom prst="rect">
            <a:avLst/>
          </a:prstGeom>
        </p:spPr>
      </p:pic>
      <p:sp>
        <p:nvSpPr>
          <p:cNvPr id="2" name="Text Placeholder 1"/>
          <p:cNvSpPr>
            <a:spLocks noGrp="1"/>
          </p:cNvSpPr>
          <p:nvPr>
            <p:ph type="body" sz="quarter" idx="10"/>
          </p:nvPr>
        </p:nvSpPr>
        <p:spPr/>
        <p:txBody>
          <a:bodyPr/>
          <a:lstStyle/>
          <a:p>
            <a:r>
              <a:rPr lang="en-US" dirty="0"/>
              <a:t>Bedouins preparing to make a tent of papyrus</a:t>
            </a:r>
          </a:p>
        </p:txBody>
      </p:sp>
      <p:sp>
        <p:nvSpPr>
          <p:cNvPr id="10" name="Text Placeholder 2"/>
          <p:cNvSpPr>
            <a:spLocks noGrp="1"/>
          </p:cNvSpPr>
          <p:nvPr>
            <p:ph type="body" sz="quarter" idx="12"/>
          </p:nvPr>
        </p:nvSpPr>
        <p:spPr/>
        <p:txBody>
          <a:bodyPr/>
          <a:lstStyle/>
          <a:p>
            <a:r>
              <a:rPr lang="en-US" dirty="0"/>
              <a:t>2:9</a:t>
            </a:r>
          </a:p>
        </p:txBody>
      </p:sp>
      <p:sp>
        <p:nvSpPr>
          <p:cNvPr id="11" name="Title 3"/>
          <p:cNvSpPr>
            <a:spLocks noGrp="1"/>
          </p:cNvSpPr>
          <p:nvPr>
            <p:ph type="title"/>
          </p:nvPr>
        </p:nvSpPr>
        <p:spPr/>
        <p:txBody>
          <a:bodyPr/>
          <a:lstStyle/>
          <a:p>
            <a:r>
              <a:rPr lang="en-US" dirty="0"/>
              <a:t>You remember, brothers, our labor and toil: working night and day to not burden any of you</a:t>
            </a:r>
          </a:p>
        </p:txBody>
      </p:sp>
    </p:spTree>
    <p:extLst>
      <p:ext uri="{BB962C8B-B14F-4D97-AF65-F5344CB8AC3E}">
        <p14:creationId xmlns:p14="http://schemas.microsoft.com/office/powerpoint/2010/main" val="1792724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2 HVHL\46 Traditional Life and Customs\Work Life, Clothes Making\Bedouin woman weaving, mat054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woman weaving cloth for a tent </a:t>
            </a:r>
          </a:p>
        </p:txBody>
      </p:sp>
      <p:sp>
        <p:nvSpPr>
          <p:cNvPr id="10" name="Text Placeholder 2"/>
          <p:cNvSpPr>
            <a:spLocks noGrp="1"/>
          </p:cNvSpPr>
          <p:nvPr>
            <p:ph type="body" sz="quarter" idx="12"/>
          </p:nvPr>
        </p:nvSpPr>
        <p:spPr/>
        <p:txBody>
          <a:bodyPr/>
          <a:lstStyle/>
          <a:p>
            <a:r>
              <a:rPr lang="en-US" dirty="0"/>
              <a:t>2:9</a:t>
            </a:r>
          </a:p>
        </p:txBody>
      </p:sp>
      <p:sp>
        <p:nvSpPr>
          <p:cNvPr id="11" name="Title 3"/>
          <p:cNvSpPr>
            <a:spLocks noGrp="1"/>
          </p:cNvSpPr>
          <p:nvPr>
            <p:ph type="title"/>
          </p:nvPr>
        </p:nvSpPr>
        <p:spPr/>
        <p:txBody>
          <a:bodyPr/>
          <a:lstStyle/>
          <a:p>
            <a:r>
              <a:rPr lang="en-US" dirty="0"/>
              <a:t>You remember, brothers, our labor and toil: working night and day to not burden any of you</a:t>
            </a:r>
          </a:p>
        </p:txBody>
      </p:sp>
    </p:spTree>
    <p:extLst>
      <p:ext uri="{BB962C8B-B14F-4D97-AF65-F5344CB8AC3E}">
        <p14:creationId xmlns:p14="http://schemas.microsoft.com/office/powerpoint/2010/main" val="3551417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Second user.7DNW38V.001\Documents\Jobs\BiblePlaces project\p\Bedouin tent at Hazor, tb0113104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919"/>
            <a:ext cx="9144001" cy="61261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at </a:t>
            </a:r>
            <a:r>
              <a:rPr lang="en-US" dirty="0" err="1"/>
              <a:t>Hazor</a:t>
            </a:r>
            <a:endParaRPr lang="en-US" dirty="0"/>
          </a:p>
        </p:txBody>
      </p:sp>
      <p:sp>
        <p:nvSpPr>
          <p:cNvPr id="8" name="Text Placeholder 2"/>
          <p:cNvSpPr>
            <a:spLocks noGrp="1"/>
          </p:cNvSpPr>
          <p:nvPr>
            <p:ph type="body" sz="quarter" idx="12"/>
          </p:nvPr>
        </p:nvSpPr>
        <p:spPr/>
        <p:txBody>
          <a:bodyPr/>
          <a:lstStyle/>
          <a:p>
            <a:r>
              <a:rPr lang="en-US" dirty="0"/>
              <a:t>2:9</a:t>
            </a:r>
          </a:p>
        </p:txBody>
      </p:sp>
      <p:sp>
        <p:nvSpPr>
          <p:cNvPr id="9" name="Title 3"/>
          <p:cNvSpPr>
            <a:spLocks noGrp="1"/>
          </p:cNvSpPr>
          <p:nvPr>
            <p:ph type="title"/>
          </p:nvPr>
        </p:nvSpPr>
        <p:spPr/>
        <p:txBody>
          <a:bodyPr/>
          <a:lstStyle/>
          <a:p>
            <a:r>
              <a:rPr lang="en-US" dirty="0"/>
              <a:t>You remember, brothers, our labor and toil: working night and day to not burden any of you</a:t>
            </a:r>
          </a:p>
        </p:txBody>
      </p:sp>
    </p:spTree>
    <p:extLst>
      <p:ext uri="{BB962C8B-B14F-4D97-AF65-F5344CB8AC3E}">
        <p14:creationId xmlns:p14="http://schemas.microsoft.com/office/powerpoint/2010/main" val="10759643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table, vase, small&#10;&#10;Description automatically generated">
            <a:extLst>
              <a:ext uri="{FF2B5EF4-FFF2-40B4-BE49-F238E27FC236}">
                <a16:creationId xmlns:a16="http://schemas.microsoft.com/office/drawing/2014/main" id="{A8DC5005-9F48-4A9F-9A73-1C2731BD3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868"/>
            <a:ext cx="9144000" cy="6684264"/>
          </a:xfrm>
          <a:prstGeom prst="rect">
            <a:avLst/>
          </a:prstGeom>
        </p:spPr>
      </p:pic>
      <p:sp>
        <p:nvSpPr>
          <p:cNvPr id="3" name="Text Placeholder 2"/>
          <p:cNvSpPr>
            <a:spLocks noGrp="1"/>
          </p:cNvSpPr>
          <p:nvPr>
            <p:ph type="body" sz="quarter" idx="10"/>
          </p:nvPr>
        </p:nvSpPr>
        <p:spPr/>
        <p:txBody>
          <a:bodyPr/>
          <a:lstStyle/>
          <a:p>
            <a:r>
              <a:rPr lang="en-US" dirty="0"/>
              <a:t>Attic black-figure oil flask with women spinning and weaving woolen cloth, circa 550–530 BC</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You remember, brothers, our labor and toil: working night and day to not burden any of you</a:t>
            </a:r>
          </a:p>
        </p:txBody>
      </p:sp>
    </p:spTree>
    <p:extLst>
      <p:ext uri="{BB962C8B-B14F-4D97-AF65-F5344CB8AC3E}">
        <p14:creationId xmlns:p14="http://schemas.microsoft.com/office/powerpoint/2010/main" val="3897643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Street in the forum at Thessalonica</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You remember, brothers, our labor and toil: working night and day to not burden any of you</a:t>
            </a:r>
          </a:p>
        </p:txBody>
      </p:sp>
      <p:pic>
        <p:nvPicPr>
          <p:cNvPr id="7" name="Picture 6" descr="A picture containing outdoor, building, train, track&#10;&#10;Description automatically generated">
            <a:extLst>
              <a:ext uri="{FF2B5EF4-FFF2-40B4-BE49-F238E27FC236}">
                <a16:creationId xmlns:a16="http://schemas.microsoft.com/office/drawing/2014/main" id="{F100A2E2-F137-CB4E-94EC-50EDF81CF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2822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Shops in the forum at Thessalonica</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You remember, brothers, our labor and toil: working night and day to not burden any of you</a:t>
            </a:r>
          </a:p>
        </p:txBody>
      </p:sp>
      <p:pic>
        <p:nvPicPr>
          <p:cNvPr id="6" name="Picture 5" descr="A close up of a brick building&#10;&#10;Description automatically generated">
            <a:extLst>
              <a:ext uri="{FF2B5EF4-FFF2-40B4-BE49-F238E27FC236}">
                <a16:creationId xmlns:a16="http://schemas.microsoft.com/office/drawing/2014/main" id="{5B5A85A8-D1D0-FB4B-B08D-5F5DFCF54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57748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ign&#10;&#10;Description automatically generated">
            <a:extLst>
              <a:ext uri="{FF2B5EF4-FFF2-40B4-BE49-F238E27FC236}">
                <a16:creationId xmlns:a16="http://schemas.microsoft.com/office/drawing/2014/main" id="{7031DC5C-F4E0-43A9-A4AC-8906C1A1EC42}"/>
              </a:ext>
            </a:extLst>
          </p:cNvPr>
          <p:cNvPicPr>
            <a:picLocks noChangeAspect="1"/>
          </p:cNvPicPr>
          <p:nvPr/>
        </p:nvPicPr>
        <p:blipFill rotWithShape="1">
          <a:blip r:embed="rId3">
            <a:extLst>
              <a:ext uri="{28A0092B-C50C-407E-A947-70E740481C1C}">
                <a14:useLocalDpi xmlns:a14="http://schemas.microsoft.com/office/drawing/2010/main" val="0"/>
              </a:ext>
            </a:extLst>
          </a:blip>
          <a:srcRect t="1300" b="1300"/>
          <a:stretch/>
        </p:blipFill>
        <p:spPr>
          <a:xfrm>
            <a:off x="-1" y="-1"/>
            <a:ext cx="9143999" cy="6858001"/>
          </a:xfrm>
          <a:prstGeom prst="rect">
            <a:avLst/>
          </a:prstGeom>
        </p:spPr>
      </p:pic>
      <p:sp>
        <p:nvSpPr>
          <p:cNvPr id="3" name="Text Placeholder 2"/>
          <p:cNvSpPr>
            <a:spLocks noGrp="1"/>
          </p:cNvSpPr>
          <p:nvPr>
            <p:ph type="body" sz="quarter" idx="10"/>
          </p:nvPr>
        </p:nvSpPr>
        <p:spPr/>
        <p:txBody>
          <a:bodyPr/>
          <a:lstStyle/>
          <a:p>
            <a:r>
              <a:rPr lang="en-US" dirty="0"/>
              <a:t>Kylix with a man holding a lyre and pouring a wine libation, 480–470 BC</a:t>
            </a:r>
          </a:p>
        </p:txBody>
      </p:sp>
      <p:sp>
        <p:nvSpPr>
          <p:cNvPr id="4" name="Text Placeholder 3"/>
          <p:cNvSpPr>
            <a:spLocks noGrp="1"/>
          </p:cNvSpPr>
          <p:nvPr>
            <p:ph type="body" sz="quarter" idx="12"/>
          </p:nvPr>
        </p:nvSpPr>
        <p:spPr/>
        <p:txBody>
          <a:bodyPr/>
          <a:lstStyle/>
          <a:p>
            <a:r>
              <a:rPr lang="en-US" dirty="0"/>
              <a:t>2:10</a:t>
            </a:r>
          </a:p>
        </p:txBody>
      </p:sp>
      <p:sp>
        <p:nvSpPr>
          <p:cNvPr id="2" name="Title 1"/>
          <p:cNvSpPr>
            <a:spLocks noGrp="1"/>
          </p:cNvSpPr>
          <p:nvPr>
            <p:ph type="title"/>
          </p:nvPr>
        </p:nvSpPr>
        <p:spPr/>
        <p:txBody>
          <a:bodyPr/>
          <a:lstStyle/>
          <a:p>
            <a:r>
              <a:rPr lang="en-US" dirty="0"/>
              <a:t>You are witnesses, as is God, how devoutly and uprightly and blamelessly we behaved</a:t>
            </a:r>
          </a:p>
        </p:txBody>
      </p:sp>
    </p:spTree>
    <p:extLst>
      <p:ext uri="{BB962C8B-B14F-4D97-AF65-F5344CB8AC3E}">
        <p14:creationId xmlns:p14="http://schemas.microsoft.com/office/powerpoint/2010/main" val="3959129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0"/>
            <a:ext cx="9144000" cy="6635492"/>
            <a:chOff x="0" y="0"/>
            <a:chExt cx="9144000" cy="6635492"/>
          </a:xfrm>
        </p:grpSpPr>
        <p:pic>
          <p:nvPicPr>
            <p:cNvPr id="6" name="Picture 2" descr="https://upload.wikimedia.org/wikipedia/commons/thumb/f/f8/Foul_pankration_at_Kylix_by_the_Foundry_Painter_BM_VaseE78.jpg/1280px-Foul_pankration_at_Kylix_by_the_Foundry_Painter_BM_VaseE78.jpg"/>
            <p:cNvPicPr>
              <a:picLocks noChangeAspect="1" noChangeArrowheads="1"/>
            </p:cNvPicPr>
            <p:nvPr/>
          </p:nvPicPr>
          <p:blipFill rotWithShape="1">
            <a:blip r:embed="rId3">
              <a:extLst>
                <a:ext uri="{28A0092B-C50C-407E-A947-70E740481C1C}">
                  <a14:useLocalDpi xmlns:a14="http://schemas.microsoft.com/office/drawing/2010/main" val="0"/>
                </a:ext>
              </a:extLst>
            </a:blip>
            <a:srcRect t="3446"/>
            <a:stretch/>
          </p:blipFill>
          <p:spPr bwMode="auto">
            <a:xfrm>
              <a:off x="0" y="0"/>
              <a:ext cx="9144000" cy="6635492"/>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8"/>
            <p:cNvSpPr/>
            <p:nvPr/>
          </p:nvSpPr>
          <p:spPr>
            <a:xfrm>
              <a:off x="4860513" y="4367214"/>
              <a:ext cx="285368" cy="257174"/>
            </a:xfrm>
            <a:custGeom>
              <a:avLst/>
              <a:gdLst>
                <a:gd name="connsiteX0" fmla="*/ 211931 w 271462"/>
                <a:gd name="connsiteY0" fmla="*/ 42862 h 250031"/>
                <a:gd name="connsiteX1" fmla="*/ 45243 w 271462"/>
                <a:gd name="connsiteY1" fmla="*/ 0 h 250031"/>
                <a:gd name="connsiteX2" fmla="*/ 0 w 271462"/>
                <a:gd name="connsiteY2" fmla="*/ 154781 h 250031"/>
                <a:gd name="connsiteX3" fmla="*/ 83343 w 271462"/>
                <a:gd name="connsiteY3" fmla="*/ 250031 h 250031"/>
                <a:gd name="connsiteX4" fmla="*/ 271462 w 271462"/>
                <a:gd name="connsiteY4" fmla="*/ 233362 h 250031"/>
                <a:gd name="connsiteX5" fmla="*/ 211931 w 271462"/>
                <a:gd name="connsiteY5" fmla="*/ 42862 h 250031"/>
                <a:gd name="connsiteX0" fmla="*/ 235743 w 271462"/>
                <a:gd name="connsiteY0" fmla="*/ 54768 h 250031"/>
                <a:gd name="connsiteX1" fmla="*/ 45243 w 271462"/>
                <a:gd name="connsiteY1" fmla="*/ 0 h 250031"/>
                <a:gd name="connsiteX2" fmla="*/ 0 w 271462"/>
                <a:gd name="connsiteY2" fmla="*/ 154781 h 250031"/>
                <a:gd name="connsiteX3" fmla="*/ 83343 w 271462"/>
                <a:gd name="connsiteY3" fmla="*/ 250031 h 250031"/>
                <a:gd name="connsiteX4" fmla="*/ 271462 w 271462"/>
                <a:gd name="connsiteY4" fmla="*/ 233362 h 250031"/>
                <a:gd name="connsiteX5" fmla="*/ 235743 w 271462"/>
                <a:gd name="connsiteY5" fmla="*/ 54768 h 250031"/>
                <a:gd name="connsiteX0" fmla="*/ 235743 w 271462"/>
                <a:gd name="connsiteY0" fmla="*/ 54768 h 257174"/>
                <a:gd name="connsiteX1" fmla="*/ 45243 w 271462"/>
                <a:gd name="connsiteY1" fmla="*/ 0 h 257174"/>
                <a:gd name="connsiteX2" fmla="*/ 0 w 271462"/>
                <a:gd name="connsiteY2" fmla="*/ 154781 h 257174"/>
                <a:gd name="connsiteX3" fmla="*/ 90487 w 271462"/>
                <a:gd name="connsiteY3" fmla="*/ 257174 h 257174"/>
                <a:gd name="connsiteX4" fmla="*/ 271462 w 271462"/>
                <a:gd name="connsiteY4" fmla="*/ 233362 h 257174"/>
                <a:gd name="connsiteX5" fmla="*/ 235743 w 271462"/>
                <a:gd name="connsiteY5" fmla="*/ 54768 h 257174"/>
                <a:gd name="connsiteX0" fmla="*/ 235743 w 283368"/>
                <a:gd name="connsiteY0" fmla="*/ 54768 h 257174"/>
                <a:gd name="connsiteX1" fmla="*/ 45243 w 283368"/>
                <a:gd name="connsiteY1" fmla="*/ 0 h 257174"/>
                <a:gd name="connsiteX2" fmla="*/ 0 w 283368"/>
                <a:gd name="connsiteY2" fmla="*/ 154781 h 257174"/>
                <a:gd name="connsiteX3" fmla="*/ 90487 w 283368"/>
                <a:gd name="connsiteY3" fmla="*/ 257174 h 257174"/>
                <a:gd name="connsiteX4" fmla="*/ 283368 w 283368"/>
                <a:gd name="connsiteY4" fmla="*/ 242887 h 257174"/>
                <a:gd name="connsiteX5" fmla="*/ 235743 w 283368"/>
                <a:gd name="connsiteY5" fmla="*/ 54768 h 257174"/>
                <a:gd name="connsiteX0" fmla="*/ 237743 w 285368"/>
                <a:gd name="connsiteY0" fmla="*/ 54768 h 257174"/>
                <a:gd name="connsiteX1" fmla="*/ 47243 w 285368"/>
                <a:gd name="connsiteY1" fmla="*/ 0 h 257174"/>
                <a:gd name="connsiteX2" fmla="*/ 2000 w 285368"/>
                <a:gd name="connsiteY2" fmla="*/ 154781 h 257174"/>
                <a:gd name="connsiteX3" fmla="*/ 92487 w 285368"/>
                <a:gd name="connsiteY3" fmla="*/ 257174 h 257174"/>
                <a:gd name="connsiteX4" fmla="*/ 285368 w 285368"/>
                <a:gd name="connsiteY4" fmla="*/ 242887 h 257174"/>
                <a:gd name="connsiteX5" fmla="*/ 237743 w 285368"/>
                <a:gd name="connsiteY5" fmla="*/ 54768 h 257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368" h="257174">
                  <a:moveTo>
                    <a:pt x="237743" y="54768"/>
                  </a:moveTo>
                  <a:lnTo>
                    <a:pt x="47243" y="0"/>
                  </a:lnTo>
                  <a:cubicBezTo>
                    <a:pt x="7953" y="16669"/>
                    <a:pt x="-5541" y="111919"/>
                    <a:pt x="2000" y="154781"/>
                  </a:cubicBezTo>
                  <a:cubicBezTo>
                    <a:pt x="9541" y="197643"/>
                    <a:pt x="45259" y="242490"/>
                    <a:pt x="92487" y="257174"/>
                  </a:cubicBezTo>
                  <a:lnTo>
                    <a:pt x="285368" y="242887"/>
                  </a:lnTo>
                  <a:lnTo>
                    <a:pt x="237743" y="54768"/>
                  </a:lnTo>
                  <a:close/>
                </a:path>
              </a:pathLst>
            </a:custGeom>
            <a:solidFill>
              <a:srgbClr val="A16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019552" y="4310577"/>
              <a:ext cx="184478" cy="249517"/>
            </a:xfrm>
            <a:custGeom>
              <a:avLst/>
              <a:gdLst>
                <a:gd name="connsiteX0" fmla="*/ 211931 w 271462"/>
                <a:gd name="connsiteY0" fmla="*/ 42862 h 250031"/>
                <a:gd name="connsiteX1" fmla="*/ 45243 w 271462"/>
                <a:gd name="connsiteY1" fmla="*/ 0 h 250031"/>
                <a:gd name="connsiteX2" fmla="*/ 0 w 271462"/>
                <a:gd name="connsiteY2" fmla="*/ 154781 h 250031"/>
                <a:gd name="connsiteX3" fmla="*/ 83343 w 271462"/>
                <a:gd name="connsiteY3" fmla="*/ 250031 h 250031"/>
                <a:gd name="connsiteX4" fmla="*/ 271462 w 271462"/>
                <a:gd name="connsiteY4" fmla="*/ 233362 h 250031"/>
                <a:gd name="connsiteX5" fmla="*/ 211931 w 271462"/>
                <a:gd name="connsiteY5" fmla="*/ 42862 h 250031"/>
                <a:gd name="connsiteX0" fmla="*/ 235743 w 271462"/>
                <a:gd name="connsiteY0" fmla="*/ 54768 h 250031"/>
                <a:gd name="connsiteX1" fmla="*/ 45243 w 271462"/>
                <a:gd name="connsiteY1" fmla="*/ 0 h 250031"/>
                <a:gd name="connsiteX2" fmla="*/ 0 w 271462"/>
                <a:gd name="connsiteY2" fmla="*/ 154781 h 250031"/>
                <a:gd name="connsiteX3" fmla="*/ 83343 w 271462"/>
                <a:gd name="connsiteY3" fmla="*/ 250031 h 250031"/>
                <a:gd name="connsiteX4" fmla="*/ 271462 w 271462"/>
                <a:gd name="connsiteY4" fmla="*/ 233362 h 250031"/>
                <a:gd name="connsiteX5" fmla="*/ 235743 w 271462"/>
                <a:gd name="connsiteY5" fmla="*/ 54768 h 250031"/>
                <a:gd name="connsiteX0" fmla="*/ 235743 w 271462"/>
                <a:gd name="connsiteY0" fmla="*/ 54768 h 257174"/>
                <a:gd name="connsiteX1" fmla="*/ 45243 w 271462"/>
                <a:gd name="connsiteY1" fmla="*/ 0 h 257174"/>
                <a:gd name="connsiteX2" fmla="*/ 0 w 271462"/>
                <a:gd name="connsiteY2" fmla="*/ 154781 h 257174"/>
                <a:gd name="connsiteX3" fmla="*/ 90487 w 271462"/>
                <a:gd name="connsiteY3" fmla="*/ 257174 h 257174"/>
                <a:gd name="connsiteX4" fmla="*/ 271462 w 271462"/>
                <a:gd name="connsiteY4" fmla="*/ 233362 h 257174"/>
                <a:gd name="connsiteX5" fmla="*/ 235743 w 271462"/>
                <a:gd name="connsiteY5" fmla="*/ 54768 h 257174"/>
                <a:gd name="connsiteX0" fmla="*/ 235743 w 283368"/>
                <a:gd name="connsiteY0" fmla="*/ 54768 h 257174"/>
                <a:gd name="connsiteX1" fmla="*/ 45243 w 283368"/>
                <a:gd name="connsiteY1" fmla="*/ 0 h 257174"/>
                <a:gd name="connsiteX2" fmla="*/ 0 w 283368"/>
                <a:gd name="connsiteY2" fmla="*/ 154781 h 257174"/>
                <a:gd name="connsiteX3" fmla="*/ 90487 w 283368"/>
                <a:gd name="connsiteY3" fmla="*/ 257174 h 257174"/>
                <a:gd name="connsiteX4" fmla="*/ 283368 w 283368"/>
                <a:gd name="connsiteY4" fmla="*/ 242887 h 257174"/>
                <a:gd name="connsiteX5" fmla="*/ 235743 w 283368"/>
                <a:gd name="connsiteY5" fmla="*/ 54768 h 257174"/>
                <a:gd name="connsiteX0" fmla="*/ 235743 w 283368"/>
                <a:gd name="connsiteY0" fmla="*/ 0 h 202406"/>
                <a:gd name="connsiteX1" fmla="*/ 9524 w 283368"/>
                <a:gd name="connsiteY1" fmla="*/ 2382 h 202406"/>
                <a:gd name="connsiteX2" fmla="*/ 0 w 283368"/>
                <a:gd name="connsiteY2" fmla="*/ 100013 h 202406"/>
                <a:gd name="connsiteX3" fmla="*/ 90487 w 283368"/>
                <a:gd name="connsiteY3" fmla="*/ 202406 h 202406"/>
                <a:gd name="connsiteX4" fmla="*/ 283368 w 283368"/>
                <a:gd name="connsiteY4" fmla="*/ 188119 h 202406"/>
                <a:gd name="connsiteX5" fmla="*/ 235743 w 283368"/>
                <a:gd name="connsiteY5" fmla="*/ 0 h 202406"/>
                <a:gd name="connsiteX0" fmla="*/ 126205 w 283368"/>
                <a:gd name="connsiteY0" fmla="*/ 161924 h 200024"/>
                <a:gd name="connsiteX1" fmla="*/ 9524 w 283368"/>
                <a:gd name="connsiteY1" fmla="*/ 0 h 200024"/>
                <a:gd name="connsiteX2" fmla="*/ 0 w 283368"/>
                <a:gd name="connsiteY2" fmla="*/ 97631 h 200024"/>
                <a:gd name="connsiteX3" fmla="*/ 90487 w 283368"/>
                <a:gd name="connsiteY3" fmla="*/ 200024 h 200024"/>
                <a:gd name="connsiteX4" fmla="*/ 283368 w 283368"/>
                <a:gd name="connsiteY4" fmla="*/ 185737 h 200024"/>
                <a:gd name="connsiteX5" fmla="*/ 126205 w 283368"/>
                <a:gd name="connsiteY5" fmla="*/ 161924 h 200024"/>
                <a:gd name="connsiteX0" fmla="*/ 133348 w 283368"/>
                <a:gd name="connsiteY0" fmla="*/ 28574 h 200024"/>
                <a:gd name="connsiteX1" fmla="*/ 9524 w 283368"/>
                <a:gd name="connsiteY1" fmla="*/ 0 h 200024"/>
                <a:gd name="connsiteX2" fmla="*/ 0 w 283368"/>
                <a:gd name="connsiteY2" fmla="*/ 97631 h 200024"/>
                <a:gd name="connsiteX3" fmla="*/ 90487 w 283368"/>
                <a:gd name="connsiteY3" fmla="*/ 200024 h 200024"/>
                <a:gd name="connsiteX4" fmla="*/ 283368 w 283368"/>
                <a:gd name="connsiteY4" fmla="*/ 185737 h 200024"/>
                <a:gd name="connsiteX5" fmla="*/ 133348 w 283368"/>
                <a:gd name="connsiteY5" fmla="*/ 28574 h 200024"/>
                <a:gd name="connsiteX0" fmla="*/ 133348 w 183356"/>
                <a:gd name="connsiteY0" fmla="*/ 28574 h 240506"/>
                <a:gd name="connsiteX1" fmla="*/ 9524 w 183356"/>
                <a:gd name="connsiteY1" fmla="*/ 0 h 240506"/>
                <a:gd name="connsiteX2" fmla="*/ 0 w 183356"/>
                <a:gd name="connsiteY2" fmla="*/ 97631 h 240506"/>
                <a:gd name="connsiteX3" fmla="*/ 90487 w 183356"/>
                <a:gd name="connsiteY3" fmla="*/ 200024 h 240506"/>
                <a:gd name="connsiteX4" fmla="*/ 183356 w 183356"/>
                <a:gd name="connsiteY4" fmla="*/ 240506 h 240506"/>
                <a:gd name="connsiteX5" fmla="*/ 133348 w 183356"/>
                <a:gd name="connsiteY5" fmla="*/ 28574 h 240506"/>
                <a:gd name="connsiteX0" fmla="*/ 133348 w 183356"/>
                <a:gd name="connsiteY0" fmla="*/ 28574 h 242887"/>
                <a:gd name="connsiteX1" fmla="*/ 9524 w 183356"/>
                <a:gd name="connsiteY1" fmla="*/ 0 h 242887"/>
                <a:gd name="connsiteX2" fmla="*/ 0 w 183356"/>
                <a:gd name="connsiteY2" fmla="*/ 97631 h 242887"/>
                <a:gd name="connsiteX3" fmla="*/ 90487 w 183356"/>
                <a:gd name="connsiteY3" fmla="*/ 242887 h 242887"/>
                <a:gd name="connsiteX4" fmla="*/ 183356 w 183356"/>
                <a:gd name="connsiteY4" fmla="*/ 240506 h 242887"/>
                <a:gd name="connsiteX5" fmla="*/ 133348 w 183356"/>
                <a:gd name="connsiteY5" fmla="*/ 28574 h 242887"/>
                <a:gd name="connsiteX0" fmla="*/ 133348 w 183356"/>
                <a:gd name="connsiteY0" fmla="*/ 28574 h 242887"/>
                <a:gd name="connsiteX1" fmla="*/ 9524 w 183356"/>
                <a:gd name="connsiteY1" fmla="*/ 0 h 242887"/>
                <a:gd name="connsiteX2" fmla="*/ 0 w 183356"/>
                <a:gd name="connsiteY2" fmla="*/ 97631 h 242887"/>
                <a:gd name="connsiteX3" fmla="*/ 90487 w 183356"/>
                <a:gd name="connsiteY3" fmla="*/ 242887 h 242887"/>
                <a:gd name="connsiteX4" fmla="*/ 183356 w 183356"/>
                <a:gd name="connsiteY4" fmla="*/ 240506 h 242887"/>
                <a:gd name="connsiteX5" fmla="*/ 133348 w 183356"/>
                <a:gd name="connsiteY5" fmla="*/ 28574 h 242887"/>
                <a:gd name="connsiteX0" fmla="*/ 133348 w 184478"/>
                <a:gd name="connsiteY0" fmla="*/ 35204 h 249517"/>
                <a:gd name="connsiteX1" fmla="*/ 9524 w 184478"/>
                <a:gd name="connsiteY1" fmla="*/ 6630 h 249517"/>
                <a:gd name="connsiteX2" fmla="*/ 0 w 184478"/>
                <a:gd name="connsiteY2" fmla="*/ 104261 h 249517"/>
                <a:gd name="connsiteX3" fmla="*/ 90487 w 184478"/>
                <a:gd name="connsiteY3" fmla="*/ 249517 h 249517"/>
                <a:gd name="connsiteX4" fmla="*/ 183356 w 184478"/>
                <a:gd name="connsiteY4" fmla="*/ 247136 h 249517"/>
                <a:gd name="connsiteX5" fmla="*/ 133348 w 184478"/>
                <a:gd name="connsiteY5" fmla="*/ 35204 h 24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478" h="249517">
                  <a:moveTo>
                    <a:pt x="133348" y="35204"/>
                  </a:moveTo>
                  <a:cubicBezTo>
                    <a:pt x="104376" y="-4880"/>
                    <a:pt x="31749" y="-4879"/>
                    <a:pt x="9524" y="6630"/>
                  </a:cubicBezTo>
                  <a:lnTo>
                    <a:pt x="0" y="104261"/>
                  </a:lnTo>
                  <a:cubicBezTo>
                    <a:pt x="30162" y="152680"/>
                    <a:pt x="72231" y="172523"/>
                    <a:pt x="90487" y="249517"/>
                  </a:cubicBezTo>
                  <a:lnTo>
                    <a:pt x="183356" y="247136"/>
                  </a:lnTo>
                  <a:cubicBezTo>
                    <a:pt x="190500" y="211417"/>
                    <a:pt x="162320" y="75288"/>
                    <a:pt x="133348" y="35204"/>
                  </a:cubicBezTo>
                  <a:close/>
                </a:path>
              </a:pathLst>
            </a:custGeom>
            <a:solidFill>
              <a:srgbClr val="A77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 Placeholder 2"/>
          <p:cNvSpPr>
            <a:spLocks noGrp="1"/>
          </p:cNvSpPr>
          <p:nvPr>
            <p:ph type="body" sz="quarter" idx="10"/>
          </p:nvPr>
        </p:nvSpPr>
        <p:spPr/>
        <p:txBody>
          <a:bodyPr/>
          <a:lstStyle/>
          <a:p>
            <a:r>
              <a:rPr lang="en-US" dirty="0"/>
              <a:t>Fighters depicted on a red-figure Attic kylix, from </a:t>
            </a:r>
            <a:r>
              <a:rPr lang="en-US" dirty="0" err="1"/>
              <a:t>Vulci</a:t>
            </a:r>
            <a:r>
              <a:rPr lang="en-US" dirty="0"/>
              <a:t>, Italy, circa 480 BC</a:t>
            </a:r>
          </a:p>
        </p:txBody>
      </p:sp>
      <p:sp>
        <p:nvSpPr>
          <p:cNvPr id="4" name="Text Placeholder 3"/>
          <p:cNvSpPr>
            <a:spLocks noGrp="1"/>
          </p:cNvSpPr>
          <p:nvPr>
            <p:ph type="body" sz="quarter" idx="12"/>
          </p:nvPr>
        </p:nvSpPr>
        <p:spPr/>
        <p:txBody>
          <a:bodyPr/>
          <a:lstStyle/>
          <a:p>
            <a:r>
              <a:rPr lang="en-US" dirty="0"/>
              <a:t>2:10</a:t>
            </a:r>
          </a:p>
        </p:txBody>
      </p:sp>
      <p:sp>
        <p:nvSpPr>
          <p:cNvPr id="2" name="Title 1"/>
          <p:cNvSpPr>
            <a:spLocks noGrp="1"/>
          </p:cNvSpPr>
          <p:nvPr>
            <p:ph type="title"/>
          </p:nvPr>
        </p:nvSpPr>
        <p:spPr/>
        <p:txBody>
          <a:bodyPr/>
          <a:lstStyle/>
          <a:p>
            <a:r>
              <a:rPr lang="en-US" dirty="0"/>
              <a:t>You are witnesses, as is God, how devoutly and uprightly and blamelessly we behaved</a:t>
            </a:r>
          </a:p>
        </p:txBody>
      </p:sp>
    </p:spTree>
    <p:extLst>
      <p:ext uri="{BB962C8B-B14F-4D97-AF65-F5344CB8AC3E}">
        <p14:creationId xmlns:p14="http://schemas.microsoft.com/office/powerpoint/2010/main" val="75747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f/f6/Aliki_inscrip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1000" y="-1"/>
            <a:ext cx="4882000" cy="68510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Ex-voto from a tradesman of Thessalonica, in </a:t>
            </a:r>
            <a:r>
              <a:rPr lang="en-US" dirty="0" err="1"/>
              <a:t>Aliki</a:t>
            </a:r>
            <a:r>
              <a:rPr lang="en-US" dirty="0"/>
              <a:t> sanctuary</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For you know, brothers, that our coming to you was not in vain</a:t>
            </a:r>
          </a:p>
        </p:txBody>
      </p:sp>
    </p:spTree>
    <p:extLst>
      <p:ext uri="{BB962C8B-B14F-4D97-AF65-F5344CB8AC3E}">
        <p14:creationId xmlns:p14="http://schemas.microsoft.com/office/powerpoint/2010/main" val="19917615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upload.wikimedia.org/wikipedia/commons/thumb/4/43/VestalisMaxima.jpg/682px-VestalisMaxi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7920" y="365761"/>
            <a:ext cx="4328160" cy="64922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Statue of </a:t>
            </a:r>
            <a:r>
              <a:rPr lang="en-US" dirty="0" err="1"/>
              <a:t>Vestalis</a:t>
            </a:r>
            <a:r>
              <a:rPr lang="en-US" dirty="0"/>
              <a:t> Maxima, from the House of the Vestal Virgins in Rome, 2nd century AD</a:t>
            </a:r>
          </a:p>
        </p:txBody>
      </p:sp>
      <p:sp>
        <p:nvSpPr>
          <p:cNvPr id="4" name="Text Placeholder 3"/>
          <p:cNvSpPr>
            <a:spLocks noGrp="1"/>
          </p:cNvSpPr>
          <p:nvPr>
            <p:ph type="body" sz="quarter" idx="12"/>
          </p:nvPr>
        </p:nvSpPr>
        <p:spPr/>
        <p:txBody>
          <a:bodyPr/>
          <a:lstStyle/>
          <a:p>
            <a:r>
              <a:rPr lang="en-US" dirty="0"/>
              <a:t>2:10</a:t>
            </a:r>
          </a:p>
        </p:txBody>
      </p:sp>
      <p:sp>
        <p:nvSpPr>
          <p:cNvPr id="2" name="Title 1"/>
          <p:cNvSpPr>
            <a:spLocks noGrp="1"/>
          </p:cNvSpPr>
          <p:nvPr>
            <p:ph type="title"/>
          </p:nvPr>
        </p:nvSpPr>
        <p:spPr/>
        <p:txBody>
          <a:bodyPr/>
          <a:lstStyle/>
          <a:p>
            <a:r>
              <a:rPr lang="en-US" dirty="0"/>
              <a:t>You are witnesses, as is God, how devoutly and uprightly and blamelessly we behaved</a:t>
            </a:r>
          </a:p>
        </p:txBody>
      </p:sp>
    </p:spTree>
    <p:extLst>
      <p:ext uri="{BB962C8B-B14F-4D97-AF65-F5344CB8AC3E}">
        <p14:creationId xmlns:p14="http://schemas.microsoft.com/office/powerpoint/2010/main" val="33784322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10;&#10;Description automatically generated">
            <a:extLst>
              <a:ext uri="{FF2B5EF4-FFF2-40B4-BE49-F238E27FC236}">
                <a16:creationId xmlns:a16="http://schemas.microsoft.com/office/drawing/2014/main" id="{22F4F54B-8D3F-4A77-81FB-941E2AC28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Fresco of a man pleading, from Triclinium C of Villa Farnesina in Rome, circa 20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We were exhorting, encouraging, and imploring each of you</a:t>
            </a:r>
          </a:p>
        </p:txBody>
      </p:sp>
    </p:spTree>
    <p:extLst>
      <p:ext uri="{BB962C8B-B14F-4D97-AF65-F5344CB8AC3E}">
        <p14:creationId xmlns:p14="http://schemas.microsoft.com/office/powerpoint/2010/main" val="11098621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Arad Ostracon 24 reverse, circa 600 BC, cl011719049b.jpg"/>
          <p:cNvPicPr>
            <a:picLocks noChangeAspect="1" noChangeArrowheads="1"/>
          </p:cNvPicPr>
          <p:nvPr/>
        </p:nvPicPr>
        <p:blipFill rotWithShape="1">
          <a:blip r:embed="rId3">
            <a:extLst>
              <a:ext uri="{28A0092B-C50C-407E-A947-70E740481C1C}">
                <a14:useLocalDpi xmlns:a14="http://schemas.microsoft.com/office/drawing/2010/main" val="0"/>
              </a:ext>
            </a:extLst>
          </a:blip>
          <a:srcRect t="17250" b="4636"/>
          <a:stretch/>
        </p:blipFill>
        <p:spPr bwMode="auto">
          <a:xfrm>
            <a:off x="466725" y="0"/>
            <a:ext cx="832297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Arad Ostracon 24 (reverse), circa 600 BC</a:t>
            </a:r>
          </a:p>
        </p:txBody>
      </p:sp>
      <p:sp>
        <p:nvSpPr>
          <p:cNvPr id="4" name="Text Placeholder 3"/>
          <p:cNvSpPr>
            <a:spLocks noGrp="1"/>
          </p:cNvSpPr>
          <p:nvPr>
            <p:ph type="body" sz="quarter" idx="12"/>
          </p:nvPr>
        </p:nvSpPr>
        <p:spPr/>
        <p:txBody>
          <a:bodyPr/>
          <a:lstStyle/>
          <a:p>
            <a:r>
              <a:rPr lang="en-US" dirty="0"/>
              <a:t>2:11</a:t>
            </a:r>
          </a:p>
        </p:txBody>
      </p:sp>
      <p:sp>
        <p:nvSpPr>
          <p:cNvPr id="2" name="Title 1"/>
          <p:cNvSpPr>
            <a:spLocks noGrp="1"/>
          </p:cNvSpPr>
          <p:nvPr>
            <p:ph type="title"/>
          </p:nvPr>
        </p:nvSpPr>
        <p:spPr/>
        <p:txBody>
          <a:bodyPr/>
          <a:lstStyle/>
          <a:p>
            <a:r>
              <a:rPr lang="en-US" dirty="0"/>
              <a:t>We were exhorting, encouraging, and imploring each of you</a:t>
            </a:r>
          </a:p>
        </p:txBody>
      </p:sp>
    </p:spTree>
    <p:extLst>
      <p:ext uri="{BB962C8B-B14F-4D97-AF65-F5344CB8AC3E}">
        <p14:creationId xmlns:p14="http://schemas.microsoft.com/office/powerpoint/2010/main" val="41139073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6725" y="0"/>
            <a:ext cx="8322979" cy="6858000"/>
            <a:chOff x="466725" y="0"/>
            <a:chExt cx="8322979" cy="6858000"/>
          </a:xfrm>
        </p:grpSpPr>
        <p:pic>
          <p:nvPicPr>
            <p:cNvPr id="1026" name="Picture 2" descr="C:\Users\Kris\Documents\Bolen\Arad Ostracon 24 reverse, circa 600 BC, cl011719049b.jpg"/>
            <p:cNvPicPr>
              <a:picLocks noChangeAspect="1" noChangeArrowheads="1"/>
            </p:cNvPicPr>
            <p:nvPr/>
          </p:nvPicPr>
          <p:blipFill rotWithShape="1">
            <a:blip r:embed="rId3">
              <a:extLst>
                <a:ext uri="{28A0092B-C50C-407E-A947-70E740481C1C}">
                  <a14:useLocalDpi xmlns:a14="http://schemas.microsoft.com/office/drawing/2010/main" val="0"/>
                </a:ext>
              </a:extLst>
            </a:blip>
            <a:srcRect t="17250" b="4636"/>
            <a:stretch/>
          </p:blipFill>
          <p:spPr bwMode="auto">
            <a:xfrm>
              <a:off x="466725" y="0"/>
              <a:ext cx="832297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981691" y="3108205"/>
              <a:ext cx="1798367" cy="811426"/>
              <a:chOff x="981691" y="3108205"/>
              <a:chExt cx="1798367" cy="811426"/>
            </a:xfrm>
          </p:grpSpPr>
          <p:sp>
            <p:nvSpPr>
              <p:cNvPr id="13" name="Freeform 12">
                <a:extLst>
                  <a:ext uri="{FF2B5EF4-FFF2-40B4-BE49-F238E27FC236}">
                    <a16:creationId xmlns:a16="http://schemas.microsoft.com/office/drawing/2014/main" id="{B2641E26-C268-DD40-8A28-DBC01BB59494}"/>
                  </a:ext>
                </a:extLst>
              </p:cNvPr>
              <p:cNvSpPr/>
              <p:nvPr/>
            </p:nvSpPr>
            <p:spPr>
              <a:xfrm>
                <a:off x="2447763" y="3108205"/>
                <a:ext cx="332295" cy="514843"/>
              </a:xfrm>
              <a:custGeom>
                <a:avLst/>
                <a:gdLst>
                  <a:gd name="connsiteX0" fmla="*/ 95250 w 323850"/>
                  <a:gd name="connsiteY0" fmla="*/ 434975 h 508000"/>
                  <a:gd name="connsiteX1" fmla="*/ 177800 w 323850"/>
                  <a:gd name="connsiteY1" fmla="*/ 434975 h 508000"/>
                  <a:gd name="connsiteX2" fmla="*/ 19050 w 323850"/>
                  <a:gd name="connsiteY2" fmla="*/ 508000 h 508000"/>
                  <a:gd name="connsiteX3" fmla="*/ 0 w 323850"/>
                  <a:gd name="connsiteY3" fmla="*/ 457200 h 508000"/>
                  <a:gd name="connsiteX4" fmla="*/ 50800 w 323850"/>
                  <a:gd name="connsiteY4" fmla="*/ 381000 h 508000"/>
                  <a:gd name="connsiteX5" fmla="*/ 212725 w 323850"/>
                  <a:gd name="connsiteY5" fmla="*/ 114300 h 508000"/>
                  <a:gd name="connsiteX6" fmla="*/ 273050 w 323850"/>
                  <a:gd name="connsiteY6" fmla="*/ 0 h 508000"/>
                  <a:gd name="connsiteX7" fmla="*/ 304800 w 323850"/>
                  <a:gd name="connsiteY7" fmla="*/ 12700 h 508000"/>
                  <a:gd name="connsiteX8" fmla="*/ 323850 w 323850"/>
                  <a:gd name="connsiteY8" fmla="*/ 53975 h 508000"/>
                  <a:gd name="connsiteX9" fmla="*/ 257175 w 323850"/>
                  <a:gd name="connsiteY9" fmla="*/ 161925 h 508000"/>
                  <a:gd name="connsiteX10" fmla="*/ 161925 w 323850"/>
                  <a:gd name="connsiteY10" fmla="*/ 301625 h 508000"/>
                  <a:gd name="connsiteX11" fmla="*/ 95250 w 323850"/>
                  <a:gd name="connsiteY11" fmla="*/ 434975 h 508000"/>
                  <a:gd name="connsiteX0" fmla="*/ 99369 w 327969"/>
                  <a:gd name="connsiteY0" fmla="*/ 434975 h 508284"/>
                  <a:gd name="connsiteX1" fmla="*/ 181919 w 327969"/>
                  <a:gd name="connsiteY1" fmla="*/ 434975 h 508284"/>
                  <a:gd name="connsiteX2" fmla="*/ 23169 w 327969"/>
                  <a:gd name="connsiteY2" fmla="*/ 508000 h 508284"/>
                  <a:gd name="connsiteX3" fmla="*/ 4119 w 327969"/>
                  <a:gd name="connsiteY3" fmla="*/ 457200 h 508284"/>
                  <a:gd name="connsiteX4" fmla="*/ 54919 w 327969"/>
                  <a:gd name="connsiteY4" fmla="*/ 381000 h 508284"/>
                  <a:gd name="connsiteX5" fmla="*/ 216844 w 327969"/>
                  <a:gd name="connsiteY5" fmla="*/ 114300 h 508284"/>
                  <a:gd name="connsiteX6" fmla="*/ 277169 w 327969"/>
                  <a:gd name="connsiteY6" fmla="*/ 0 h 508284"/>
                  <a:gd name="connsiteX7" fmla="*/ 308919 w 327969"/>
                  <a:gd name="connsiteY7" fmla="*/ 12700 h 508284"/>
                  <a:gd name="connsiteX8" fmla="*/ 327969 w 327969"/>
                  <a:gd name="connsiteY8" fmla="*/ 53975 h 508284"/>
                  <a:gd name="connsiteX9" fmla="*/ 261294 w 327969"/>
                  <a:gd name="connsiteY9" fmla="*/ 161925 h 508284"/>
                  <a:gd name="connsiteX10" fmla="*/ 166044 w 327969"/>
                  <a:gd name="connsiteY10" fmla="*/ 301625 h 508284"/>
                  <a:gd name="connsiteX11" fmla="*/ 99369 w 327969"/>
                  <a:gd name="connsiteY11" fmla="*/ 434975 h 508284"/>
                  <a:gd name="connsiteX0" fmla="*/ 102355 w 330955"/>
                  <a:gd name="connsiteY0" fmla="*/ 434975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102355 w 330955"/>
                  <a:gd name="connsiteY11" fmla="*/ 434975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6162 w 330955"/>
                  <a:gd name="connsiteY0" fmla="*/ 444500 h 508262"/>
                  <a:gd name="connsiteX1" fmla="*/ 184905 w 330955"/>
                  <a:gd name="connsiteY1" fmla="*/ 434975 h 508262"/>
                  <a:gd name="connsiteX2" fmla="*/ 26155 w 330955"/>
                  <a:gd name="connsiteY2" fmla="*/ 508000 h 508262"/>
                  <a:gd name="connsiteX3" fmla="*/ 7105 w 330955"/>
                  <a:gd name="connsiteY3" fmla="*/ 457200 h 508262"/>
                  <a:gd name="connsiteX4" fmla="*/ 57905 w 330955"/>
                  <a:gd name="connsiteY4" fmla="*/ 381000 h 508262"/>
                  <a:gd name="connsiteX5" fmla="*/ 219830 w 330955"/>
                  <a:gd name="connsiteY5" fmla="*/ 114300 h 508262"/>
                  <a:gd name="connsiteX6" fmla="*/ 280155 w 330955"/>
                  <a:gd name="connsiteY6" fmla="*/ 0 h 508262"/>
                  <a:gd name="connsiteX7" fmla="*/ 311905 w 330955"/>
                  <a:gd name="connsiteY7" fmla="*/ 12700 h 508262"/>
                  <a:gd name="connsiteX8" fmla="*/ 330955 w 330955"/>
                  <a:gd name="connsiteY8" fmla="*/ 53975 h 508262"/>
                  <a:gd name="connsiteX9" fmla="*/ 264280 w 330955"/>
                  <a:gd name="connsiteY9" fmla="*/ 161925 h 508262"/>
                  <a:gd name="connsiteX10" fmla="*/ 169030 w 330955"/>
                  <a:gd name="connsiteY10" fmla="*/ 301625 h 508262"/>
                  <a:gd name="connsiteX11" fmla="*/ 76162 w 330955"/>
                  <a:gd name="connsiteY11" fmla="*/ 444500 h 508262"/>
                  <a:gd name="connsiteX0" fmla="*/ 75569 w 330362"/>
                  <a:gd name="connsiteY0" fmla="*/ 444500 h 508374"/>
                  <a:gd name="connsiteX1" fmla="*/ 170024 w 330362"/>
                  <a:gd name="connsiteY1" fmla="*/ 430212 h 508374"/>
                  <a:gd name="connsiteX2" fmla="*/ 25562 w 330362"/>
                  <a:gd name="connsiteY2" fmla="*/ 508000 h 508374"/>
                  <a:gd name="connsiteX3" fmla="*/ 6512 w 330362"/>
                  <a:gd name="connsiteY3" fmla="*/ 457200 h 508374"/>
                  <a:gd name="connsiteX4" fmla="*/ 57312 w 330362"/>
                  <a:gd name="connsiteY4" fmla="*/ 381000 h 508374"/>
                  <a:gd name="connsiteX5" fmla="*/ 219237 w 330362"/>
                  <a:gd name="connsiteY5" fmla="*/ 114300 h 508374"/>
                  <a:gd name="connsiteX6" fmla="*/ 279562 w 330362"/>
                  <a:gd name="connsiteY6" fmla="*/ 0 h 508374"/>
                  <a:gd name="connsiteX7" fmla="*/ 311312 w 330362"/>
                  <a:gd name="connsiteY7" fmla="*/ 12700 h 508374"/>
                  <a:gd name="connsiteX8" fmla="*/ 330362 w 330362"/>
                  <a:gd name="connsiteY8" fmla="*/ 53975 h 508374"/>
                  <a:gd name="connsiteX9" fmla="*/ 263687 w 330362"/>
                  <a:gd name="connsiteY9" fmla="*/ 161925 h 508374"/>
                  <a:gd name="connsiteX10" fmla="*/ 168437 w 330362"/>
                  <a:gd name="connsiteY10" fmla="*/ 301625 h 508374"/>
                  <a:gd name="connsiteX11" fmla="*/ 75569 w 330362"/>
                  <a:gd name="connsiteY11" fmla="*/ 444500 h 508374"/>
                  <a:gd name="connsiteX0" fmla="*/ 75569 w 332295"/>
                  <a:gd name="connsiteY0" fmla="*/ 450969 h 514843"/>
                  <a:gd name="connsiteX1" fmla="*/ 170024 w 332295"/>
                  <a:gd name="connsiteY1" fmla="*/ 436681 h 514843"/>
                  <a:gd name="connsiteX2" fmla="*/ 25562 w 332295"/>
                  <a:gd name="connsiteY2" fmla="*/ 514469 h 514843"/>
                  <a:gd name="connsiteX3" fmla="*/ 6512 w 332295"/>
                  <a:gd name="connsiteY3" fmla="*/ 463669 h 514843"/>
                  <a:gd name="connsiteX4" fmla="*/ 57312 w 332295"/>
                  <a:gd name="connsiteY4" fmla="*/ 387469 h 514843"/>
                  <a:gd name="connsiteX5" fmla="*/ 219237 w 332295"/>
                  <a:gd name="connsiteY5" fmla="*/ 120769 h 514843"/>
                  <a:gd name="connsiteX6" fmla="*/ 279562 w 332295"/>
                  <a:gd name="connsiteY6" fmla="*/ 6469 h 514843"/>
                  <a:gd name="connsiteX7" fmla="*/ 311312 w 332295"/>
                  <a:gd name="connsiteY7" fmla="*/ 19169 h 514843"/>
                  <a:gd name="connsiteX8" fmla="*/ 330362 w 332295"/>
                  <a:gd name="connsiteY8" fmla="*/ 60444 h 514843"/>
                  <a:gd name="connsiteX9" fmla="*/ 263687 w 332295"/>
                  <a:gd name="connsiteY9" fmla="*/ 168394 h 514843"/>
                  <a:gd name="connsiteX10" fmla="*/ 168437 w 332295"/>
                  <a:gd name="connsiteY10" fmla="*/ 308094 h 514843"/>
                  <a:gd name="connsiteX11" fmla="*/ 75569 w 332295"/>
                  <a:gd name="connsiteY11" fmla="*/ 450969 h 51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295" h="514843">
                    <a:moveTo>
                      <a:pt x="75569" y="450969"/>
                    </a:moveTo>
                    <a:cubicBezTo>
                      <a:pt x="78215" y="473194"/>
                      <a:pt x="153188" y="412238"/>
                      <a:pt x="170024" y="436681"/>
                    </a:cubicBezTo>
                    <a:cubicBezTo>
                      <a:pt x="186635" y="460797"/>
                      <a:pt x="52814" y="509971"/>
                      <a:pt x="25562" y="514469"/>
                    </a:cubicBezTo>
                    <a:cubicBezTo>
                      <a:pt x="-1690" y="518967"/>
                      <a:pt x="-5590" y="481822"/>
                      <a:pt x="6512" y="463669"/>
                    </a:cubicBezTo>
                    <a:lnTo>
                      <a:pt x="57312" y="387469"/>
                    </a:lnTo>
                    <a:lnTo>
                      <a:pt x="219237" y="120769"/>
                    </a:lnTo>
                    <a:lnTo>
                      <a:pt x="279562" y="6469"/>
                    </a:lnTo>
                    <a:cubicBezTo>
                      <a:pt x="294908" y="-10464"/>
                      <a:pt x="302845" y="10173"/>
                      <a:pt x="311312" y="19169"/>
                    </a:cubicBezTo>
                    <a:cubicBezTo>
                      <a:pt x="319779" y="28165"/>
                      <a:pt x="338299" y="35573"/>
                      <a:pt x="330362" y="60444"/>
                    </a:cubicBezTo>
                    <a:lnTo>
                      <a:pt x="263687" y="168394"/>
                    </a:lnTo>
                    <a:lnTo>
                      <a:pt x="168437" y="308094"/>
                    </a:lnTo>
                    <a:lnTo>
                      <a:pt x="75569" y="450969"/>
                    </a:ln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4" name="Freeform 13">
                <a:extLst>
                  <a:ext uri="{FF2B5EF4-FFF2-40B4-BE49-F238E27FC236}">
                    <a16:creationId xmlns:a16="http://schemas.microsoft.com/office/drawing/2014/main" id="{D9C82962-1212-4F4C-AB51-C88AC05C55BF}"/>
                  </a:ext>
                </a:extLst>
              </p:cNvPr>
              <p:cNvSpPr/>
              <p:nvPr/>
            </p:nvSpPr>
            <p:spPr>
              <a:xfrm>
                <a:off x="1999710" y="3371037"/>
                <a:ext cx="432340" cy="398287"/>
              </a:xfrm>
              <a:custGeom>
                <a:avLst/>
                <a:gdLst>
                  <a:gd name="connsiteX0" fmla="*/ 0 w 441325"/>
                  <a:gd name="connsiteY0" fmla="*/ 307975 h 393700"/>
                  <a:gd name="connsiteX1" fmla="*/ 184150 w 441325"/>
                  <a:gd name="connsiteY1" fmla="*/ 136525 h 393700"/>
                  <a:gd name="connsiteX2" fmla="*/ 269875 w 441325"/>
                  <a:gd name="connsiteY2" fmla="*/ 66675 h 393700"/>
                  <a:gd name="connsiteX3" fmla="*/ 396875 w 441325"/>
                  <a:gd name="connsiteY3" fmla="*/ 0 h 393700"/>
                  <a:gd name="connsiteX4" fmla="*/ 279400 w 441325"/>
                  <a:gd name="connsiteY4" fmla="*/ 104775 h 393700"/>
                  <a:gd name="connsiteX5" fmla="*/ 387350 w 441325"/>
                  <a:gd name="connsiteY5" fmla="*/ 165100 h 393700"/>
                  <a:gd name="connsiteX6" fmla="*/ 441325 w 441325"/>
                  <a:gd name="connsiteY6" fmla="*/ 263525 h 393700"/>
                  <a:gd name="connsiteX7" fmla="*/ 381000 w 441325"/>
                  <a:gd name="connsiteY7" fmla="*/ 311150 h 393700"/>
                  <a:gd name="connsiteX8" fmla="*/ 307975 w 441325"/>
                  <a:gd name="connsiteY8" fmla="*/ 257175 h 393700"/>
                  <a:gd name="connsiteX9" fmla="*/ 98425 w 441325"/>
                  <a:gd name="connsiteY9" fmla="*/ 393700 h 393700"/>
                  <a:gd name="connsiteX10" fmla="*/ 279400 w 441325"/>
                  <a:gd name="connsiteY10" fmla="*/ 238125 h 393700"/>
                  <a:gd name="connsiteX11" fmla="*/ 244475 w 441325"/>
                  <a:gd name="connsiteY11" fmla="*/ 206375 h 393700"/>
                  <a:gd name="connsiteX12" fmla="*/ 69850 w 441325"/>
                  <a:gd name="connsiteY12" fmla="*/ 346075 h 393700"/>
                  <a:gd name="connsiteX13" fmla="*/ 212725 w 441325"/>
                  <a:gd name="connsiteY13" fmla="*/ 190500 h 393700"/>
                  <a:gd name="connsiteX14" fmla="*/ 190500 w 441325"/>
                  <a:gd name="connsiteY14" fmla="*/ 168275 h 393700"/>
                  <a:gd name="connsiteX15" fmla="*/ 0 w 441325"/>
                  <a:gd name="connsiteY15" fmla="*/ 307975 h 393700"/>
                  <a:gd name="connsiteX0" fmla="*/ 0 w 441325"/>
                  <a:gd name="connsiteY0" fmla="*/ 307975 h 393700"/>
                  <a:gd name="connsiteX1" fmla="*/ 184150 w 441325"/>
                  <a:gd name="connsiteY1" fmla="*/ 136525 h 393700"/>
                  <a:gd name="connsiteX2" fmla="*/ 269875 w 441325"/>
                  <a:gd name="connsiteY2" fmla="*/ 66675 h 393700"/>
                  <a:gd name="connsiteX3" fmla="*/ 396875 w 441325"/>
                  <a:gd name="connsiteY3" fmla="*/ 0 h 393700"/>
                  <a:gd name="connsiteX4" fmla="*/ 279400 w 441325"/>
                  <a:gd name="connsiteY4" fmla="*/ 104775 h 393700"/>
                  <a:gd name="connsiteX5" fmla="*/ 387350 w 441325"/>
                  <a:gd name="connsiteY5" fmla="*/ 165100 h 393700"/>
                  <a:gd name="connsiteX6" fmla="*/ 441325 w 441325"/>
                  <a:gd name="connsiteY6" fmla="*/ 263525 h 393700"/>
                  <a:gd name="connsiteX7" fmla="*/ 352425 w 441325"/>
                  <a:gd name="connsiteY7" fmla="*/ 289719 h 393700"/>
                  <a:gd name="connsiteX8" fmla="*/ 307975 w 441325"/>
                  <a:gd name="connsiteY8" fmla="*/ 257175 h 393700"/>
                  <a:gd name="connsiteX9" fmla="*/ 98425 w 441325"/>
                  <a:gd name="connsiteY9" fmla="*/ 393700 h 393700"/>
                  <a:gd name="connsiteX10" fmla="*/ 279400 w 441325"/>
                  <a:gd name="connsiteY10" fmla="*/ 238125 h 393700"/>
                  <a:gd name="connsiteX11" fmla="*/ 244475 w 441325"/>
                  <a:gd name="connsiteY11" fmla="*/ 206375 h 393700"/>
                  <a:gd name="connsiteX12" fmla="*/ 69850 w 441325"/>
                  <a:gd name="connsiteY12" fmla="*/ 346075 h 393700"/>
                  <a:gd name="connsiteX13" fmla="*/ 212725 w 441325"/>
                  <a:gd name="connsiteY13" fmla="*/ 190500 h 393700"/>
                  <a:gd name="connsiteX14" fmla="*/ 190500 w 441325"/>
                  <a:gd name="connsiteY14" fmla="*/ 168275 h 393700"/>
                  <a:gd name="connsiteX15" fmla="*/ 0 w 441325"/>
                  <a:gd name="connsiteY15"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79400 w 431800"/>
                  <a:gd name="connsiteY4" fmla="*/ 104775 h 393700"/>
                  <a:gd name="connsiteX5" fmla="*/ 387350 w 431800"/>
                  <a:gd name="connsiteY5" fmla="*/ 165100 h 393700"/>
                  <a:gd name="connsiteX6" fmla="*/ 431800 w 431800"/>
                  <a:gd name="connsiteY6" fmla="*/ 201613 h 393700"/>
                  <a:gd name="connsiteX7" fmla="*/ 352425 w 431800"/>
                  <a:gd name="connsiteY7" fmla="*/ 289719 h 393700"/>
                  <a:gd name="connsiteX8" fmla="*/ 307975 w 431800"/>
                  <a:gd name="connsiteY8" fmla="*/ 257175 h 393700"/>
                  <a:gd name="connsiteX9" fmla="*/ 98425 w 431800"/>
                  <a:gd name="connsiteY9" fmla="*/ 393700 h 393700"/>
                  <a:gd name="connsiteX10" fmla="*/ 279400 w 431800"/>
                  <a:gd name="connsiteY10" fmla="*/ 238125 h 393700"/>
                  <a:gd name="connsiteX11" fmla="*/ 244475 w 431800"/>
                  <a:gd name="connsiteY11" fmla="*/ 206375 h 393700"/>
                  <a:gd name="connsiteX12" fmla="*/ 69850 w 431800"/>
                  <a:gd name="connsiteY12" fmla="*/ 346075 h 393700"/>
                  <a:gd name="connsiteX13" fmla="*/ 212725 w 431800"/>
                  <a:gd name="connsiteY13" fmla="*/ 190500 h 393700"/>
                  <a:gd name="connsiteX14" fmla="*/ 190500 w 431800"/>
                  <a:gd name="connsiteY14" fmla="*/ 168275 h 393700"/>
                  <a:gd name="connsiteX15" fmla="*/ 0 w 431800"/>
                  <a:gd name="connsiteY15"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79400 w 431800"/>
                  <a:gd name="connsiteY4" fmla="*/ 104775 h 393700"/>
                  <a:gd name="connsiteX5" fmla="*/ 431800 w 431800"/>
                  <a:gd name="connsiteY5" fmla="*/ 201613 h 393700"/>
                  <a:gd name="connsiteX6" fmla="*/ 352425 w 431800"/>
                  <a:gd name="connsiteY6" fmla="*/ 289719 h 393700"/>
                  <a:gd name="connsiteX7" fmla="*/ 307975 w 431800"/>
                  <a:gd name="connsiteY7" fmla="*/ 257175 h 393700"/>
                  <a:gd name="connsiteX8" fmla="*/ 98425 w 431800"/>
                  <a:gd name="connsiteY8" fmla="*/ 393700 h 393700"/>
                  <a:gd name="connsiteX9" fmla="*/ 279400 w 431800"/>
                  <a:gd name="connsiteY9" fmla="*/ 238125 h 393700"/>
                  <a:gd name="connsiteX10" fmla="*/ 244475 w 431800"/>
                  <a:gd name="connsiteY10" fmla="*/ 206375 h 393700"/>
                  <a:gd name="connsiteX11" fmla="*/ 69850 w 431800"/>
                  <a:gd name="connsiteY11" fmla="*/ 346075 h 393700"/>
                  <a:gd name="connsiteX12" fmla="*/ 212725 w 431800"/>
                  <a:gd name="connsiteY12" fmla="*/ 190500 h 393700"/>
                  <a:gd name="connsiteX13" fmla="*/ 190500 w 431800"/>
                  <a:gd name="connsiteY13" fmla="*/ 168275 h 393700"/>
                  <a:gd name="connsiteX14" fmla="*/ 0 w 431800"/>
                  <a:gd name="connsiteY14"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79400 w 431800"/>
                  <a:gd name="connsiteY4" fmla="*/ 104775 h 393700"/>
                  <a:gd name="connsiteX5" fmla="*/ 431800 w 431800"/>
                  <a:gd name="connsiteY5" fmla="*/ 201613 h 393700"/>
                  <a:gd name="connsiteX6" fmla="*/ 352425 w 431800"/>
                  <a:gd name="connsiteY6" fmla="*/ 289719 h 393700"/>
                  <a:gd name="connsiteX7" fmla="*/ 307975 w 431800"/>
                  <a:gd name="connsiteY7" fmla="*/ 257175 h 393700"/>
                  <a:gd name="connsiteX8" fmla="*/ 98425 w 431800"/>
                  <a:gd name="connsiteY8" fmla="*/ 393700 h 393700"/>
                  <a:gd name="connsiteX9" fmla="*/ 279400 w 431800"/>
                  <a:gd name="connsiteY9" fmla="*/ 238125 h 393700"/>
                  <a:gd name="connsiteX10" fmla="*/ 244475 w 431800"/>
                  <a:gd name="connsiteY10" fmla="*/ 206375 h 393700"/>
                  <a:gd name="connsiteX11" fmla="*/ 69850 w 431800"/>
                  <a:gd name="connsiteY11" fmla="*/ 346075 h 393700"/>
                  <a:gd name="connsiteX12" fmla="*/ 212725 w 431800"/>
                  <a:gd name="connsiteY12" fmla="*/ 190500 h 393700"/>
                  <a:gd name="connsiteX13" fmla="*/ 190500 w 431800"/>
                  <a:gd name="connsiteY13" fmla="*/ 168275 h 393700"/>
                  <a:gd name="connsiteX14" fmla="*/ 0 w 431800"/>
                  <a:gd name="connsiteY14" fmla="*/ 307975 h 393700"/>
                  <a:gd name="connsiteX0" fmla="*/ 0 w 431800"/>
                  <a:gd name="connsiteY0" fmla="*/ 307975 h 393700"/>
                  <a:gd name="connsiteX1" fmla="*/ 184150 w 431800"/>
                  <a:gd name="connsiteY1" fmla="*/ 136525 h 393700"/>
                  <a:gd name="connsiteX2" fmla="*/ 269875 w 431800"/>
                  <a:gd name="connsiteY2" fmla="*/ 66675 h 393700"/>
                  <a:gd name="connsiteX3" fmla="*/ 396875 w 431800"/>
                  <a:gd name="connsiteY3" fmla="*/ 0 h 393700"/>
                  <a:gd name="connsiteX4" fmla="*/ 293687 w 431800"/>
                  <a:gd name="connsiteY4" fmla="*/ 100013 h 393700"/>
                  <a:gd name="connsiteX5" fmla="*/ 431800 w 431800"/>
                  <a:gd name="connsiteY5" fmla="*/ 201613 h 393700"/>
                  <a:gd name="connsiteX6" fmla="*/ 352425 w 431800"/>
                  <a:gd name="connsiteY6" fmla="*/ 289719 h 393700"/>
                  <a:gd name="connsiteX7" fmla="*/ 307975 w 431800"/>
                  <a:gd name="connsiteY7" fmla="*/ 257175 h 393700"/>
                  <a:gd name="connsiteX8" fmla="*/ 98425 w 431800"/>
                  <a:gd name="connsiteY8" fmla="*/ 393700 h 393700"/>
                  <a:gd name="connsiteX9" fmla="*/ 279400 w 431800"/>
                  <a:gd name="connsiteY9" fmla="*/ 238125 h 393700"/>
                  <a:gd name="connsiteX10" fmla="*/ 244475 w 431800"/>
                  <a:gd name="connsiteY10" fmla="*/ 206375 h 393700"/>
                  <a:gd name="connsiteX11" fmla="*/ 69850 w 431800"/>
                  <a:gd name="connsiteY11" fmla="*/ 346075 h 393700"/>
                  <a:gd name="connsiteX12" fmla="*/ 212725 w 431800"/>
                  <a:gd name="connsiteY12" fmla="*/ 190500 h 393700"/>
                  <a:gd name="connsiteX13" fmla="*/ 190500 w 431800"/>
                  <a:gd name="connsiteY13" fmla="*/ 168275 h 393700"/>
                  <a:gd name="connsiteX14" fmla="*/ 0 w 431800"/>
                  <a:gd name="connsiteY14" fmla="*/ 307975 h 393700"/>
                  <a:gd name="connsiteX0" fmla="*/ 0 w 431800"/>
                  <a:gd name="connsiteY0" fmla="*/ 311962 h 397687"/>
                  <a:gd name="connsiteX1" fmla="*/ 184150 w 431800"/>
                  <a:gd name="connsiteY1" fmla="*/ 140512 h 397687"/>
                  <a:gd name="connsiteX2" fmla="*/ 269875 w 431800"/>
                  <a:gd name="connsiteY2" fmla="*/ 70662 h 397687"/>
                  <a:gd name="connsiteX3" fmla="*/ 396875 w 431800"/>
                  <a:gd name="connsiteY3" fmla="*/ 3987 h 397687"/>
                  <a:gd name="connsiteX4" fmla="*/ 293687 w 431800"/>
                  <a:gd name="connsiteY4" fmla="*/ 104000 h 397687"/>
                  <a:gd name="connsiteX5" fmla="*/ 431800 w 431800"/>
                  <a:gd name="connsiteY5" fmla="*/ 205600 h 397687"/>
                  <a:gd name="connsiteX6" fmla="*/ 352425 w 431800"/>
                  <a:gd name="connsiteY6" fmla="*/ 293706 h 397687"/>
                  <a:gd name="connsiteX7" fmla="*/ 307975 w 431800"/>
                  <a:gd name="connsiteY7" fmla="*/ 261162 h 397687"/>
                  <a:gd name="connsiteX8" fmla="*/ 98425 w 431800"/>
                  <a:gd name="connsiteY8" fmla="*/ 397687 h 397687"/>
                  <a:gd name="connsiteX9" fmla="*/ 279400 w 431800"/>
                  <a:gd name="connsiteY9" fmla="*/ 242112 h 397687"/>
                  <a:gd name="connsiteX10" fmla="*/ 244475 w 431800"/>
                  <a:gd name="connsiteY10" fmla="*/ 210362 h 397687"/>
                  <a:gd name="connsiteX11" fmla="*/ 69850 w 431800"/>
                  <a:gd name="connsiteY11" fmla="*/ 350062 h 397687"/>
                  <a:gd name="connsiteX12" fmla="*/ 212725 w 431800"/>
                  <a:gd name="connsiteY12" fmla="*/ 194487 h 397687"/>
                  <a:gd name="connsiteX13" fmla="*/ 190500 w 431800"/>
                  <a:gd name="connsiteY13" fmla="*/ 172262 h 397687"/>
                  <a:gd name="connsiteX14" fmla="*/ 0 w 431800"/>
                  <a:gd name="connsiteY14" fmla="*/ 311962 h 397687"/>
                  <a:gd name="connsiteX0" fmla="*/ 0 w 431800"/>
                  <a:gd name="connsiteY0" fmla="*/ 311962 h 397687"/>
                  <a:gd name="connsiteX1" fmla="*/ 184150 w 431800"/>
                  <a:gd name="connsiteY1" fmla="*/ 140512 h 397687"/>
                  <a:gd name="connsiteX2" fmla="*/ 269875 w 431800"/>
                  <a:gd name="connsiteY2" fmla="*/ 70662 h 397687"/>
                  <a:gd name="connsiteX3" fmla="*/ 396875 w 431800"/>
                  <a:gd name="connsiteY3" fmla="*/ 3987 h 397687"/>
                  <a:gd name="connsiteX4" fmla="*/ 293687 w 431800"/>
                  <a:gd name="connsiteY4" fmla="*/ 104000 h 397687"/>
                  <a:gd name="connsiteX5" fmla="*/ 431800 w 431800"/>
                  <a:gd name="connsiteY5" fmla="*/ 205600 h 397687"/>
                  <a:gd name="connsiteX6" fmla="*/ 352425 w 431800"/>
                  <a:gd name="connsiteY6" fmla="*/ 293706 h 397687"/>
                  <a:gd name="connsiteX7" fmla="*/ 307975 w 431800"/>
                  <a:gd name="connsiteY7" fmla="*/ 261162 h 397687"/>
                  <a:gd name="connsiteX8" fmla="*/ 98425 w 431800"/>
                  <a:gd name="connsiteY8" fmla="*/ 397687 h 397687"/>
                  <a:gd name="connsiteX9" fmla="*/ 279400 w 431800"/>
                  <a:gd name="connsiteY9" fmla="*/ 242112 h 397687"/>
                  <a:gd name="connsiteX10" fmla="*/ 244475 w 431800"/>
                  <a:gd name="connsiteY10" fmla="*/ 210362 h 397687"/>
                  <a:gd name="connsiteX11" fmla="*/ 69850 w 431800"/>
                  <a:gd name="connsiteY11" fmla="*/ 350062 h 397687"/>
                  <a:gd name="connsiteX12" fmla="*/ 212725 w 431800"/>
                  <a:gd name="connsiteY12" fmla="*/ 194487 h 397687"/>
                  <a:gd name="connsiteX13" fmla="*/ 190500 w 431800"/>
                  <a:gd name="connsiteY13" fmla="*/ 172262 h 397687"/>
                  <a:gd name="connsiteX14" fmla="*/ 0 w 431800"/>
                  <a:gd name="connsiteY14" fmla="*/ 311962 h 397687"/>
                  <a:gd name="connsiteX0" fmla="*/ 0 w 431800"/>
                  <a:gd name="connsiteY0" fmla="*/ 311962 h 397687"/>
                  <a:gd name="connsiteX1" fmla="*/ 184150 w 431800"/>
                  <a:gd name="connsiteY1" fmla="*/ 140512 h 397687"/>
                  <a:gd name="connsiteX2" fmla="*/ 269875 w 431800"/>
                  <a:gd name="connsiteY2" fmla="*/ 70662 h 397687"/>
                  <a:gd name="connsiteX3" fmla="*/ 396875 w 431800"/>
                  <a:gd name="connsiteY3" fmla="*/ 3987 h 397687"/>
                  <a:gd name="connsiteX4" fmla="*/ 293687 w 431800"/>
                  <a:gd name="connsiteY4" fmla="*/ 104000 h 397687"/>
                  <a:gd name="connsiteX5" fmla="*/ 431800 w 431800"/>
                  <a:gd name="connsiteY5" fmla="*/ 205600 h 397687"/>
                  <a:gd name="connsiteX6" fmla="*/ 352425 w 431800"/>
                  <a:gd name="connsiteY6" fmla="*/ 293706 h 397687"/>
                  <a:gd name="connsiteX7" fmla="*/ 307975 w 431800"/>
                  <a:gd name="connsiteY7" fmla="*/ 261162 h 397687"/>
                  <a:gd name="connsiteX8" fmla="*/ 98425 w 431800"/>
                  <a:gd name="connsiteY8" fmla="*/ 397687 h 397687"/>
                  <a:gd name="connsiteX9" fmla="*/ 279400 w 431800"/>
                  <a:gd name="connsiteY9" fmla="*/ 242112 h 397687"/>
                  <a:gd name="connsiteX10" fmla="*/ 244475 w 431800"/>
                  <a:gd name="connsiteY10" fmla="*/ 210362 h 397687"/>
                  <a:gd name="connsiteX11" fmla="*/ 69850 w 431800"/>
                  <a:gd name="connsiteY11" fmla="*/ 350062 h 397687"/>
                  <a:gd name="connsiteX12" fmla="*/ 212725 w 431800"/>
                  <a:gd name="connsiteY12" fmla="*/ 194487 h 397687"/>
                  <a:gd name="connsiteX13" fmla="*/ 190500 w 431800"/>
                  <a:gd name="connsiteY13" fmla="*/ 172262 h 397687"/>
                  <a:gd name="connsiteX14" fmla="*/ 0 w 431800"/>
                  <a:gd name="connsiteY14" fmla="*/ 311962 h 397687"/>
                  <a:gd name="connsiteX0" fmla="*/ 540 w 432340"/>
                  <a:gd name="connsiteY0" fmla="*/ 311962 h 397687"/>
                  <a:gd name="connsiteX1" fmla="*/ 184690 w 432340"/>
                  <a:gd name="connsiteY1" fmla="*/ 140512 h 397687"/>
                  <a:gd name="connsiteX2" fmla="*/ 270415 w 432340"/>
                  <a:gd name="connsiteY2" fmla="*/ 70662 h 397687"/>
                  <a:gd name="connsiteX3" fmla="*/ 397415 w 432340"/>
                  <a:gd name="connsiteY3" fmla="*/ 3987 h 397687"/>
                  <a:gd name="connsiteX4" fmla="*/ 294227 w 432340"/>
                  <a:gd name="connsiteY4" fmla="*/ 104000 h 397687"/>
                  <a:gd name="connsiteX5" fmla="*/ 432340 w 432340"/>
                  <a:gd name="connsiteY5" fmla="*/ 205600 h 397687"/>
                  <a:gd name="connsiteX6" fmla="*/ 352965 w 432340"/>
                  <a:gd name="connsiteY6" fmla="*/ 293706 h 397687"/>
                  <a:gd name="connsiteX7" fmla="*/ 308515 w 432340"/>
                  <a:gd name="connsiteY7" fmla="*/ 261162 h 397687"/>
                  <a:gd name="connsiteX8" fmla="*/ 98965 w 432340"/>
                  <a:gd name="connsiteY8" fmla="*/ 397687 h 397687"/>
                  <a:gd name="connsiteX9" fmla="*/ 279940 w 432340"/>
                  <a:gd name="connsiteY9" fmla="*/ 242112 h 397687"/>
                  <a:gd name="connsiteX10" fmla="*/ 245015 w 432340"/>
                  <a:gd name="connsiteY10" fmla="*/ 210362 h 397687"/>
                  <a:gd name="connsiteX11" fmla="*/ 70390 w 432340"/>
                  <a:gd name="connsiteY11" fmla="*/ 350062 h 397687"/>
                  <a:gd name="connsiteX12" fmla="*/ 213265 w 432340"/>
                  <a:gd name="connsiteY12" fmla="*/ 194487 h 397687"/>
                  <a:gd name="connsiteX13" fmla="*/ 191040 w 432340"/>
                  <a:gd name="connsiteY13" fmla="*/ 172262 h 397687"/>
                  <a:gd name="connsiteX14" fmla="*/ 540 w 432340"/>
                  <a:gd name="connsiteY14" fmla="*/ 311962 h 397687"/>
                  <a:gd name="connsiteX0" fmla="*/ 540 w 432340"/>
                  <a:gd name="connsiteY0" fmla="*/ 311962 h 397687"/>
                  <a:gd name="connsiteX1" fmla="*/ 184690 w 432340"/>
                  <a:gd name="connsiteY1" fmla="*/ 140512 h 397687"/>
                  <a:gd name="connsiteX2" fmla="*/ 270415 w 432340"/>
                  <a:gd name="connsiteY2" fmla="*/ 70662 h 397687"/>
                  <a:gd name="connsiteX3" fmla="*/ 397415 w 432340"/>
                  <a:gd name="connsiteY3" fmla="*/ 3987 h 397687"/>
                  <a:gd name="connsiteX4" fmla="*/ 294227 w 432340"/>
                  <a:gd name="connsiteY4" fmla="*/ 104000 h 397687"/>
                  <a:gd name="connsiteX5" fmla="*/ 432340 w 432340"/>
                  <a:gd name="connsiteY5" fmla="*/ 205600 h 397687"/>
                  <a:gd name="connsiteX6" fmla="*/ 352965 w 432340"/>
                  <a:gd name="connsiteY6" fmla="*/ 293706 h 397687"/>
                  <a:gd name="connsiteX7" fmla="*/ 308515 w 432340"/>
                  <a:gd name="connsiteY7" fmla="*/ 261162 h 397687"/>
                  <a:gd name="connsiteX8" fmla="*/ 98965 w 432340"/>
                  <a:gd name="connsiteY8" fmla="*/ 397687 h 397687"/>
                  <a:gd name="connsiteX9" fmla="*/ 279940 w 432340"/>
                  <a:gd name="connsiteY9" fmla="*/ 242112 h 397687"/>
                  <a:gd name="connsiteX10" fmla="*/ 245015 w 432340"/>
                  <a:gd name="connsiteY10" fmla="*/ 210362 h 397687"/>
                  <a:gd name="connsiteX11" fmla="*/ 70390 w 432340"/>
                  <a:gd name="connsiteY11" fmla="*/ 350062 h 397687"/>
                  <a:gd name="connsiteX12" fmla="*/ 213265 w 432340"/>
                  <a:gd name="connsiteY12" fmla="*/ 194487 h 397687"/>
                  <a:gd name="connsiteX13" fmla="*/ 191040 w 432340"/>
                  <a:gd name="connsiteY13" fmla="*/ 172262 h 397687"/>
                  <a:gd name="connsiteX14" fmla="*/ 540 w 432340"/>
                  <a:gd name="connsiteY14" fmla="*/ 311962 h 397687"/>
                  <a:gd name="connsiteX0" fmla="*/ 540 w 432340"/>
                  <a:gd name="connsiteY0" fmla="*/ 311962 h 397687"/>
                  <a:gd name="connsiteX1" fmla="*/ 184690 w 432340"/>
                  <a:gd name="connsiteY1" fmla="*/ 140512 h 397687"/>
                  <a:gd name="connsiteX2" fmla="*/ 270415 w 432340"/>
                  <a:gd name="connsiteY2" fmla="*/ 70662 h 397687"/>
                  <a:gd name="connsiteX3" fmla="*/ 397415 w 432340"/>
                  <a:gd name="connsiteY3" fmla="*/ 3987 h 397687"/>
                  <a:gd name="connsiteX4" fmla="*/ 294227 w 432340"/>
                  <a:gd name="connsiteY4" fmla="*/ 104000 h 397687"/>
                  <a:gd name="connsiteX5" fmla="*/ 432340 w 432340"/>
                  <a:gd name="connsiteY5" fmla="*/ 205600 h 397687"/>
                  <a:gd name="connsiteX6" fmla="*/ 352965 w 432340"/>
                  <a:gd name="connsiteY6" fmla="*/ 293706 h 397687"/>
                  <a:gd name="connsiteX7" fmla="*/ 308515 w 432340"/>
                  <a:gd name="connsiteY7" fmla="*/ 261162 h 397687"/>
                  <a:gd name="connsiteX8" fmla="*/ 98965 w 432340"/>
                  <a:gd name="connsiteY8" fmla="*/ 397687 h 397687"/>
                  <a:gd name="connsiteX9" fmla="*/ 279940 w 432340"/>
                  <a:gd name="connsiteY9" fmla="*/ 242112 h 397687"/>
                  <a:gd name="connsiteX10" fmla="*/ 245015 w 432340"/>
                  <a:gd name="connsiteY10" fmla="*/ 210362 h 397687"/>
                  <a:gd name="connsiteX11" fmla="*/ 70390 w 432340"/>
                  <a:gd name="connsiteY11" fmla="*/ 350062 h 397687"/>
                  <a:gd name="connsiteX12" fmla="*/ 213265 w 432340"/>
                  <a:gd name="connsiteY12" fmla="*/ 194487 h 397687"/>
                  <a:gd name="connsiteX13" fmla="*/ 191040 w 432340"/>
                  <a:gd name="connsiteY13" fmla="*/ 172262 h 397687"/>
                  <a:gd name="connsiteX14" fmla="*/ 540 w 432340"/>
                  <a:gd name="connsiteY14" fmla="*/ 311962 h 3976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52965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52965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48203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 name="connsiteX0" fmla="*/ 540 w 432340"/>
                  <a:gd name="connsiteY0" fmla="*/ 311962 h 398287"/>
                  <a:gd name="connsiteX1" fmla="*/ 184690 w 432340"/>
                  <a:gd name="connsiteY1" fmla="*/ 140512 h 398287"/>
                  <a:gd name="connsiteX2" fmla="*/ 270415 w 432340"/>
                  <a:gd name="connsiteY2" fmla="*/ 70662 h 398287"/>
                  <a:gd name="connsiteX3" fmla="*/ 397415 w 432340"/>
                  <a:gd name="connsiteY3" fmla="*/ 3987 h 398287"/>
                  <a:gd name="connsiteX4" fmla="*/ 294227 w 432340"/>
                  <a:gd name="connsiteY4" fmla="*/ 104000 h 398287"/>
                  <a:gd name="connsiteX5" fmla="*/ 432340 w 432340"/>
                  <a:gd name="connsiteY5" fmla="*/ 205600 h 398287"/>
                  <a:gd name="connsiteX6" fmla="*/ 348203 w 432340"/>
                  <a:gd name="connsiteY6" fmla="*/ 293706 h 398287"/>
                  <a:gd name="connsiteX7" fmla="*/ 308515 w 432340"/>
                  <a:gd name="connsiteY7" fmla="*/ 261162 h 398287"/>
                  <a:gd name="connsiteX8" fmla="*/ 98965 w 432340"/>
                  <a:gd name="connsiteY8" fmla="*/ 397687 h 398287"/>
                  <a:gd name="connsiteX9" fmla="*/ 279940 w 432340"/>
                  <a:gd name="connsiteY9" fmla="*/ 242112 h 398287"/>
                  <a:gd name="connsiteX10" fmla="*/ 245015 w 432340"/>
                  <a:gd name="connsiteY10" fmla="*/ 210362 h 398287"/>
                  <a:gd name="connsiteX11" fmla="*/ 70390 w 432340"/>
                  <a:gd name="connsiteY11" fmla="*/ 350062 h 398287"/>
                  <a:gd name="connsiteX12" fmla="*/ 213265 w 432340"/>
                  <a:gd name="connsiteY12" fmla="*/ 194487 h 398287"/>
                  <a:gd name="connsiteX13" fmla="*/ 191040 w 432340"/>
                  <a:gd name="connsiteY13" fmla="*/ 172262 h 398287"/>
                  <a:gd name="connsiteX14" fmla="*/ 540 w 432340"/>
                  <a:gd name="connsiteY14" fmla="*/ 311962 h 39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2340" h="398287">
                    <a:moveTo>
                      <a:pt x="540" y="311962"/>
                    </a:moveTo>
                    <a:cubicBezTo>
                      <a:pt x="-9514" y="288150"/>
                      <a:pt x="123307" y="197662"/>
                      <a:pt x="184690" y="140512"/>
                    </a:cubicBezTo>
                    <a:lnTo>
                      <a:pt x="270415" y="70662"/>
                    </a:lnTo>
                    <a:cubicBezTo>
                      <a:pt x="312748" y="48437"/>
                      <a:pt x="376514" y="-16651"/>
                      <a:pt x="397415" y="3987"/>
                    </a:cubicBezTo>
                    <a:lnTo>
                      <a:pt x="294227" y="104000"/>
                    </a:lnTo>
                    <a:cubicBezTo>
                      <a:pt x="345027" y="136279"/>
                      <a:pt x="372015" y="144746"/>
                      <a:pt x="432340" y="205600"/>
                    </a:cubicBezTo>
                    <a:cubicBezTo>
                      <a:pt x="404294" y="234969"/>
                      <a:pt x="381012" y="295293"/>
                      <a:pt x="348203" y="293706"/>
                    </a:cubicBezTo>
                    <a:lnTo>
                      <a:pt x="308515" y="261162"/>
                    </a:lnTo>
                    <a:cubicBezTo>
                      <a:pt x="238665" y="306670"/>
                      <a:pt x="121190" y="406948"/>
                      <a:pt x="98965" y="397687"/>
                    </a:cubicBezTo>
                    <a:cubicBezTo>
                      <a:pt x="99759" y="379167"/>
                      <a:pt x="219615" y="293970"/>
                      <a:pt x="279940" y="242112"/>
                    </a:cubicBezTo>
                    <a:lnTo>
                      <a:pt x="245015" y="210362"/>
                    </a:lnTo>
                    <a:cubicBezTo>
                      <a:pt x="186807" y="256929"/>
                      <a:pt x="88117" y="360645"/>
                      <a:pt x="70390" y="350062"/>
                    </a:cubicBezTo>
                    <a:cubicBezTo>
                      <a:pt x="60865" y="333922"/>
                      <a:pt x="165640" y="246345"/>
                      <a:pt x="213265" y="194487"/>
                    </a:cubicBezTo>
                    <a:lnTo>
                      <a:pt x="191040" y="172262"/>
                    </a:lnTo>
                    <a:cubicBezTo>
                      <a:pt x="127540" y="218829"/>
                      <a:pt x="21178" y="336832"/>
                      <a:pt x="540" y="311962"/>
                    </a:cubicBez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5" name="Freeform 14"/>
              <p:cNvSpPr/>
              <p:nvPr/>
            </p:nvSpPr>
            <p:spPr>
              <a:xfrm>
                <a:off x="981691" y="3633788"/>
                <a:ext cx="316090" cy="285843"/>
              </a:xfrm>
              <a:custGeom>
                <a:avLst/>
                <a:gdLst>
                  <a:gd name="connsiteX0" fmla="*/ 311943 w 311943"/>
                  <a:gd name="connsiteY0" fmla="*/ 223837 h 280987"/>
                  <a:gd name="connsiteX1" fmla="*/ 202406 w 311943"/>
                  <a:gd name="connsiteY1" fmla="*/ 76200 h 280987"/>
                  <a:gd name="connsiteX2" fmla="*/ 242887 w 311943"/>
                  <a:gd name="connsiteY2" fmla="*/ 35718 h 280987"/>
                  <a:gd name="connsiteX3" fmla="*/ 211931 w 311943"/>
                  <a:gd name="connsiteY3" fmla="*/ 0 h 280987"/>
                  <a:gd name="connsiteX4" fmla="*/ 57150 w 311943"/>
                  <a:gd name="connsiteY4" fmla="*/ 119062 h 280987"/>
                  <a:gd name="connsiteX5" fmla="*/ 0 w 311943"/>
                  <a:gd name="connsiteY5" fmla="*/ 280987 h 280987"/>
                  <a:gd name="connsiteX6" fmla="*/ 185737 w 311943"/>
                  <a:gd name="connsiteY6" fmla="*/ 252412 h 280987"/>
                  <a:gd name="connsiteX7" fmla="*/ 157162 w 311943"/>
                  <a:gd name="connsiteY7" fmla="*/ 221456 h 280987"/>
                  <a:gd name="connsiteX8" fmla="*/ 42862 w 311943"/>
                  <a:gd name="connsiteY8" fmla="*/ 245268 h 280987"/>
                  <a:gd name="connsiteX9" fmla="*/ 114300 w 311943"/>
                  <a:gd name="connsiteY9" fmla="*/ 180975 h 280987"/>
                  <a:gd name="connsiteX10" fmla="*/ 230981 w 311943"/>
                  <a:gd name="connsiteY10" fmla="*/ 273843 h 280987"/>
                  <a:gd name="connsiteX11" fmla="*/ 311943 w 311943"/>
                  <a:gd name="connsiteY11" fmla="*/ 223837 h 280987"/>
                  <a:gd name="connsiteX0" fmla="*/ 317655 w 317655"/>
                  <a:gd name="connsiteY0" fmla="*/ 223837 h 287511"/>
                  <a:gd name="connsiteX1" fmla="*/ 208118 w 317655"/>
                  <a:gd name="connsiteY1" fmla="*/ 76200 h 287511"/>
                  <a:gd name="connsiteX2" fmla="*/ 248599 w 317655"/>
                  <a:gd name="connsiteY2" fmla="*/ 35718 h 287511"/>
                  <a:gd name="connsiteX3" fmla="*/ 217643 w 317655"/>
                  <a:gd name="connsiteY3" fmla="*/ 0 h 287511"/>
                  <a:gd name="connsiteX4" fmla="*/ 62862 w 317655"/>
                  <a:gd name="connsiteY4" fmla="*/ 119062 h 287511"/>
                  <a:gd name="connsiteX5" fmla="*/ 5712 w 317655"/>
                  <a:gd name="connsiteY5" fmla="*/ 280987 h 287511"/>
                  <a:gd name="connsiteX6" fmla="*/ 191449 w 317655"/>
                  <a:gd name="connsiteY6" fmla="*/ 252412 h 287511"/>
                  <a:gd name="connsiteX7" fmla="*/ 162874 w 317655"/>
                  <a:gd name="connsiteY7" fmla="*/ 221456 h 287511"/>
                  <a:gd name="connsiteX8" fmla="*/ 48574 w 317655"/>
                  <a:gd name="connsiteY8" fmla="*/ 245268 h 287511"/>
                  <a:gd name="connsiteX9" fmla="*/ 120012 w 317655"/>
                  <a:gd name="connsiteY9" fmla="*/ 180975 h 287511"/>
                  <a:gd name="connsiteX10" fmla="*/ 236693 w 317655"/>
                  <a:gd name="connsiteY10" fmla="*/ 273843 h 287511"/>
                  <a:gd name="connsiteX11" fmla="*/ 317655 w 317655"/>
                  <a:gd name="connsiteY11" fmla="*/ 223837 h 287511"/>
                  <a:gd name="connsiteX0" fmla="*/ 315362 w 315362"/>
                  <a:gd name="connsiteY0" fmla="*/ 223837 h 287667"/>
                  <a:gd name="connsiteX1" fmla="*/ 205825 w 315362"/>
                  <a:gd name="connsiteY1" fmla="*/ 76200 h 287667"/>
                  <a:gd name="connsiteX2" fmla="*/ 246306 w 315362"/>
                  <a:gd name="connsiteY2" fmla="*/ 35718 h 287667"/>
                  <a:gd name="connsiteX3" fmla="*/ 215350 w 315362"/>
                  <a:gd name="connsiteY3" fmla="*/ 0 h 287667"/>
                  <a:gd name="connsiteX4" fmla="*/ 79619 w 315362"/>
                  <a:gd name="connsiteY4" fmla="*/ 116680 h 287667"/>
                  <a:gd name="connsiteX5" fmla="*/ 3419 w 315362"/>
                  <a:gd name="connsiteY5" fmla="*/ 280987 h 287667"/>
                  <a:gd name="connsiteX6" fmla="*/ 189156 w 315362"/>
                  <a:gd name="connsiteY6" fmla="*/ 252412 h 287667"/>
                  <a:gd name="connsiteX7" fmla="*/ 160581 w 315362"/>
                  <a:gd name="connsiteY7" fmla="*/ 221456 h 287667"/>
                  <a:gd name="connsiteX8" fmla="*/ 46281 w 315362"/>
                  <a:gd name="connsiteY8" fmla="*/ 245268 h 287667"/>
                  <a:gd name="connsiteX9" fmla="*/ 117719 w 315362"/>
                  <a:gd name="connsiteY9" fmla="*/ 180975 h 287667"/>
                  <a:gd name="connsiteX10" fmla="*/ 234400 w 315362"/>
                  <a:gd name="connsiteY10" fmla="*/ 273843 h 287667"/>
                  <a:gd name="connsiteX11" fmla="*/ 315362 w 315362"/>
                  <a:gd name="connsiteY11" fmla="*/ 223837 h 287667"/>
                  <a:gd name="connsiteX0" fmla="*/ 315362 w 315362"/>
                  <a:gd name="connsiteY0" fmla="*/ 223837 h 287667"/>
                  <a:gd name="connsiteX1" fmla="*/ 205825 w 315362"/>
                  <a:gd name="connsiteY1" fmla="*/ 76200 h 287667"/>
                  <a:gd name="connsiteX2" fmla="*/ 246306 w 315362"/>
                  <a:gd name="connsiteY2" fmla="*/ 35718 h 287667"/>
                  <a:gd name="connsiteX3" fmla="*/ 215350 w 315362"/>
                  <a:gd name="connsiteY3" fmla="*/ 0 h 287667"/>
                  <a:gd name="connsiteX4" fmla="*/ 79619 w 315362"/>
                  <a:gd name="connsiteY4" fmla="*/ 116680 h 287667"/>
                  <a:gd name="connsiteX5" fmla="*/ 3419 w 315362"/>
                  <a:gd name="connsiteY5" fmla="*/ 280987 h 287667"/>
                  <a:gd name="connsiteX6" fmla="*/ 189156 w 315362"/>
                  <a:gd name="connsiteY6" fmla="*/ 252412 h 287667"/>
                  <a:gd name="connsiteX7" fmla="*/ 160581 w 315362"/>
                  <a:gd name="connsiteY7" fmla="*/ 221456 h 287667"/>
                  <a:gd name="connsiteX8" fmla="*/ 46281 w 315362"/>
                  <a:gd name="connsiteY8" fmla="*/ 245268 h 287667"/>
                  <a:gd name="connsiteX9" fmla="*/ 117719 w 315362"/>
                  <a:gd name="connsiteY9" fmla="*/ 180975 h 287667"/>
                  <a:gd name="connsiteX10" fmla="*/ 234400 w 315362"/>
                  <a:gd name="connsiteY10" fmla="*/ 273843 h 287667"/>
                  <a:gd name="connsiteX11" fmla="*/ 315362 w 315362"/>
                  <a:gd name="connsiteY11" fmla="*/ 223837 h 287667"/>
                  <a:gd name="connsiteX0" fmla="*/ 315362 w 315362"/>
                  <a:gd name="connsiteY0" fmla="*/ 223837 h 287667"/>
                  <a:gd name="connsiteX1" fmla="*/ 205825 w 315362"/>
                  <a:gd name="connsiteY1" fmla="*/ 76200 h 287667"/>
                  <a:gd name="connsiteX2" fmla="*/ 246306 w 315362"/>
                  <a:gd name="connsiteY2" fmla="*/ 35718 h 287667"/>
                  <a:gd name="connsiteX3" fmla="*/ 215350 w 315362"/>
                  <a:gd name="connsiteY3" fmla="*/ 0 h 287667"/>
                  <a:gd name="connsiteX4" fmla="*/ 79619 w 315362"/>
                  <a:gd name="connsiteY4" fmla="*/ 116680 h 287667"/>
                  <a:gd name="connsiteX5" fmla="*/ 3419 w 315362"/>
                  <a:gd name="connsiteY5" fmla="*/ 280987 h 287667"/>
                  <a:gd name="connsiteX6" fmla="*/ 189156 w 315362"/>
                  <a:gd name="connsiteY6" fmla="*/ 252412 h 287667"/>
                  <a:gd name="connsiteX7" fmla="*/ 160581 w 315362"/>
                  <a:gd name="connsiteY7" fmla="*/ 221456 h 287667"/>
                  <a:gd name="connsiteX8" fmla="*/ 46281 w 315362"/>
                  <a:gd name="connsiteY8" fmla="*/ 245268 h 287667"/>
                  <a:gd name="connsiteX9" fmla="*/ 117719 w 315362"/>
                  <a:gd name="connsiteY9" fmla="*/ 180975 h 287667"/>
                  <a:gd name="connsiteX10" fmla="*/ 234400 w 315362"/>
                  <a:gd name="connsiteY10" fmla="*/ 273843 h 287667"/>
                  <a:gd name="connsiteX11" fmla="*/ 315362 w 315362"/>
                  <a:gd name="connsiteY11" fmla="*/ 223837 h 287667"/>
                  <a:gd name="connsiteX0" fmla="*/ 315835 w 315835"/>
                  <a:gd name="connsiteY0" fmla="*/ 223837 h 285843"/>
                  <a:gd name="connsiteX1" fmla="*/ 206298 w 315835"/>
                  <a:gd name="connsiteY1" fmla="*/ 76200 h 285843"/>
                  <a:gd name="connsiteX2" fmla="*/ 246779 w 315835"/>
                  <a:gd name="connsiteY2" fmla="*/ 35718 h 285843"/>
                  <a:gd name="connsiteX3" fmla="*/ 215823 w 315835"/>
                  <a:gd name="connsiteY3" fmla="*/ 0 h 285843"/>
                  <a:gd name="connsiteX4" fmla="*/ 80092 w 315835"/>
                  <a:gd name="connsiteY4" fmla="*/ 116680 h 285843"/>
                  <a:gd name="connsiteX5" fmla="*/ 3892 w 315835"/>
                  <a:gd name="connsiteY5" fmla="*/ 280987 h 285843"/>
                  <a:gd name="connsiteX6" fmla="*/ 199154 w 315835"/>
                  <a:gd name="connsiteY6" fmla="*/ 240506 h 285843"/>
                  <a:gd name="connsiteX7" fmla="*/ 161054 w 315835"/>
                  <a:gd name="connsiteY7" fmla="*/ 221456 h 285843"/>
                  <a:gd name="connsiteX8" fmla="*/ 46754 w 315835"/>
                  <a:gd name="connsiteY8" fmla="*/ 245268 h 285843"/>
                  <a:gd name="connsiteX9" fmla="*/ 118192 w 315835"/>
                  <a:gd name="connsiteY9" fmla="*/ 180975 h 285843"/>
                  <a:gd name="connsiteX10" fmla="*/ 234873 w 315835"/>
                  <a:gd name="connsiteY10" fmla="*/ 273843 h 285843"/>
                  <a:gd name="connsiteX11" fmla="*/ 315835 w 315835"/>
                  <a:gd name="connsiteY11" fmla="*/ 223837 h 285843"/>
                  <a:gd name="connsiteX0" fmla="*/ 315835 w 315835"/>
                  <a:gd name="connsiteY0" fmla="*/ 223837 h 285843"/>
                  <a:gd name="connsiteX1" fmla="*/ 206298 w 315835"/>
                  <a:gd name="connsiteY1" fmla="*/ 76200 h 285843"/>
                  <a:gd name="connsiteX2" fmla="*/ 246779 w 315835"/>
                  <a:gd name="connsiteY2" fmla="*/ 35718 h 285843"/>
                  <a:gd name="connsiteX3" fmla="*/ 215823 w 315835"/>
                  <a:gd name="connsiteY3" fmla="*/ 0 h 285843"/>
                  <a:gd name="connsiteX4" fmla="*/ 80092 w 315835"/>
                  <a:gd name="connsiteY4" fmla="*/ 116680 h 285843"/>
                  <a:gd name="connsiteX5" fmla="*/ 3892 w 315835"/>
                  <a:gd name="connsiteY5" fmla="*/ 280987 h 285843"/>
                  <a:gd name="connsiteX6" fmla="*/ 199154 w 315835"/>
                  <a:gd name="connsiteY6" fmla="*/ 240506 h 285843"/>
                  <a:gd name="connsiteX7" fmla="*/ 161054 w 315835"/>
                  <a:gd name="connsiteY7" fmla="*/ 221456 h 285843"/>
                  <a:gd name="connsiteX8" fmla="*/ 46754 w 315835"/>
                  <a:gd name="connsiteY8" fmla="*/ 245268 h 285843"/>
                  <a:gd name="connsiteX9" fmla="*/ 118192 w 315835"/>
                  <a:gd name="connsiteY9" fmla="*/ 180975 h 285843"/>
                  <a:gd name="connsiteX10" fmla="*/ 234873 w 315835"/>
                  <a:gd name="connsiteY10" fmla="*/ 273843 h 285843"/>
                  <a:gd name="connsiteX11" fmla="*/ 315835 w 315835"/>
                  <a:gd name="connsiteY11" fmla="*/ 223837 h 285843"/>
                  <a:gd name="connsiteX0" fmla="*/ 316090 w 316090"/>
                  <a:gd name="connsiteY0" fmla="*/ 223837 h 285843"/>
                  <a:gd name="connsiteX1" fmla="*/ 206553 w 316090"/>
                  <a:gd name="connsiteY1" fmla="*/ 7620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47009 w 316090"/>
                  <a:gd name="connsiteY8" fmla="*/ 245268 h 285843"/>
                  <a:gd name="connsiteX9" fmla="*/ 118447 w 316090"/>
                  <a:gd name="connsiteY9" fmla="*/ 180975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47009 w 316090"/>
                  <a:gd name="connsiteY8" fmla="*/ 245268 h 285843"/>
                  <a:gd name="connsiteX9" fmla="*/ 118447 w 316090"/>
                  <a:gd name="connsiteY9" fmla="*/ 180975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47009 w 316090"/>
                  <a:gd name="connsiteY8" fmla="*/ 245268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1309 w 316090"/>
                  <a:gd name="connsiteY7" fmla="*/ 221456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8452 w 316090"/>
                  <a:gd name="connsiteY7" fmla="*/ 219075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8452 w 316090"/>
                  <a:gd name="connsiteY7" fmla="*/ 219075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 name="connsiteX0" fmla="*/ 316090 w 316090"/>
                  <a:gd name="connsiteY0" fmla="*/ 223837 h 285843"/>
                  <a:gd name="connsiteX1" fmla="*/ 192266 w 316090"/>
                  <a:gd name="connsiteY1" fmla="*/ 95250 h 285843"/>
                  <a:gd name="connsiteX2" fmla="*/ 247034 w 316090"/>
                  <a:gd name="connsiteY2" fmla="*/ 35718 h 285843"/>
                  <a:gd name="connsiteX3" fmla="*/ 216078 w 316090"/>
                  <a:gd name="connsiteY3" fmla="*/ 0 h 285843"/>
                  <a:gd name="connsiteX4" fmla="*/ 80347 w 316090"/>
                  <a:gd name="connsiteY4" fmla="*/ 116680 h 285843"/>
                  <a:gd name="connsiteX5" fmla="*/ 4147 w 316090"/>
                  <a:gd name="connsiteY5" fmla="*/ 280987 h 285843"/>
                  <a:gd name="connsiteX6" fmla="*/ 199409 w 316090"/>
                  <a:gd name="connsiteY6" fmla="*/ 240506 h 285843"/>
                  <a:gd name="connsiteX7" fmla="*/ 168452 w 316090"/>
                  <a:gd name="connsiteY7" fmla="*/ 219075 h 285843"/>
                  <a:gd name="connsiteX8" fmla="*/ 66059 w 316090"/>
                  <a:gd name="connsiteY8" fmla="*/ 233362 h 285843"/>
                  <a:gd name="connsiteX9" fmla="*/ 113684 w 316090"/>
                  <a:gd name="connsiteY9" fmla="*/ 171450 h 285843"/>
                  <a:gd name="connsiteX10" fmla="*/ 235128 w 316090"/>
                  <a:gd name="connsiteY10" fmla="*/ 273843 h 285843"/>
                  <a:gd name="connsiteX11" fmla="*/ 316090 w 316090"/>
                  <a:gd name="connsiteY11" fmla="*/ 223837 h 28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090" h="285843">
                    <a:moveTo>
                      <a:pt x="316090" y="223837"/>
                    </a:moveTo>
                    <a:lnTo>
                      <a:pt x="192266" y="95250"/>
                    </a:lnTo>
                    <a:lnTo>
                      <a:pt x="247034" y="35718"/>
                    </a:lnTo>
                    <a:lnTo>
                      <a:pt x="216078" y="0"/>
                    </a:lnTo>
                    <a:cubicBezTo>
                      <a:pt x="188297" y="13494"/>
                      <a:pt x="118050" y="76993"/>
                      <a:pt x="80347" y="116680"/>
                    </a:cubicBezTo>
                    <a:cubicBezTo>
                      <a:pt x="39946" y="159207"/>
                      <a:pt x="-15697" y="260349"/>
                      <a:pt x="4147" y="280987"/>
                    </a:cubicBezTo>
                    <a:cubicBezTo>
                      <a:pt x="23991" y="301625"/>
                      <a:pt x="173215" y="250428"/>
                      <a:pt x="199409" y="240506"/>
                    </a:cubicBezTo>
                    <a:lnTo>
                      <a:pt x="168452" y="219075"/>
                    </a:lnTo>
                    <a:cubicBezTo>
                      <a:pt x="130352" y="227012"/>
                      <a:pt x="97015" y="249237"/>
                      <a:pt x="66059" y="233362"/>
                    </a:cubicBezTo>
                    <a:cubicBezTo>
                      <a:pt x="68441" y="202406"/>
                      <a:pt x="89871" y="192881"/>
                      <a:pt x="113684" y="171450"/>
                    </a:cubicBezTo>
                    <a:lnTo>
                      <a:pt x="235128" y="273843"/>
                    </a:lnTo>
                    <a:cubicBezTo>
                      <a:pt x="278783" y="269080"/>
                      <a:pt x="315297" y="238125"/>
                      <a:pt x="316090" y="223837"/>
                    </a:cubicBez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p:nvPr/>
            </p:nvSpPr>
            <p:spPr>
              <a:xfrm>
                <a:off x="1662113" y="3575441"/>
                <a:ext cx="245326" cy="221153"/>
              </a:xfrm>
              <a:custGeom>
                <a:avLst/>
                <a:gdLst>
                  <a:gd name="connsiteX0" fmla="*/ 233362 w 233362"/>
                  <a:gd name="connsiteY0" fmla="*/ 0 h 211931"/>
                  <a:gd name="connsiteX1" fmla="*/ 83343 w 233362"/>
                  <a:gd name="connsiteY1" fmla="*/ 54769 h 211931"/>
                  <a:gd name="connsiteX2" fmla="*/ 4762 w 233362"/>
                  <a:gd name="connsiteY2" fmla="*/ 207169 h 211931"/>
                  <a:gd name="connsiteX3" fmla="*/ 92868 w 233362"/>
                  <a:gd name="connsiteY3" fmla="*/ 150019 h 211931"/>
                  <a:gd name="connsiteX4" fmla="*/ 114300 w 233362"/>
                  <a:gd name="connsiteY4" fmla="*/ 88106 h 211931"/>
                  <a:gd name="connsiteX5" fmla="*/ 171450 w 233362"/>
                  <a:gd name="connsiteY5" fmla="*/ 80962 h 211931"/>
                  <a:gd name="connsiteX6" fmla="*/ 152400 w 233362"/>
                  <a:gd name="connsiteY6" fmla="*/ 133350 h 211931"/>
                  <a:gd name="connsiteX7" fmla="*/ 90487 w 233362"/>
                  <a:gd name="connsiteY7" fmla="*/ 147637 h 211931"/>
                  <a:gd name="connsiteX8" fmla="*/ 0 w 233362"/>
                  <a:gd name="connsiteY8" fmla="*/ 211931 h 211931"/>
                  <a:gd name="connsiteX9" fmla="*/ 209550 w 233362"/>
                  <a:gd name="connsiteY9" fmla="*/ 145256 h 211931"/>
                  <a:gd name="connsiteX10" fmla="*/ 233362 w 233362"/>
                  <a:gd name="connsiteY10" fmla="*/ 0 h 211931"/>
                  <a:gd name="connsiteX0" fmla="*/ 233362 w 233362"/>
                  <a:gd name="connsiteY0" fmla="*/ 3578 h 215509"/>
                  <a:gd name="connsiteX1" fmla="*/ 83343 w 233362"/>
                  <a:gd name="connsiteY1" fmla="*/ 58347 h 215509"/>
                  <a:gd name="connsiteX2" fmla="*/ 4762 w 233362"/>
                  <a:gd name="connsiteY2" fmla="*/ 210747 h 215509"/>
                  <a:gd name="connsiteX3" fmla="*/ 92868 w 233362"/>
                  <a:gd name="connsiteY3" fmla="*/ 153597 h 215509"/>
                  <a:gd name="connsiteX4" fmla="*/ 114300 w 233362"/>
                  <a:gd name="connsiteY4" fmla="*/ 91684 h 215509"/>
                  <a:gd name="connsiteX5" fmla="*/ 171450 w 233362"/>
                  <a:gd name="connsiteY5" fmla="*/ 84540 h 215509"/>
                  <a:gd name="connsiteX6" fmla="*/ 152400 w 233362"/>
                  <a:gd name="connsiteY6" fmla="*/ 136928 h 215509"/>
                  <a:gd name="connsiteX7" fmla="*/ 90487 w 233362"/>
                  <a:gd name="connsiteY7" fmla="*/ 151215 h 215509"/>
                  <a:gd name="connsiteX8" fmla="*/ 0 w 233362"/>
                  <a:gd name="connsiteY8" fmla="*/ 215509 h 215509"/>
                  <a:gd name="connsiteX9" fmla="*/ 209550 w 233362"/>
                  <a:gd name="connsiteY9" fmla="*/ 148834 h 215509"/>
                  <a:gd name="connsiteX10" fmla="*/ 233362 w 233362"/>
                  <a:gd name="connsiteY10" fmla="*/ 3578 h 215509"/>
                  <a:gd name="connsiteX0" fmla="*/ 233362 w 245326"/>
                  <a:gd name="connsiteY0" fmla="*/ 3578 h 215509"/>
                  <a:gd name="connsiteX1" fmla="*/ 83343 w 245326"/>
                  <a:gd name="connsiteY1" fmla="*/ 58347 h 215509"/>
                  <a:gd name="connsiteX2" fmla="*/ 4762 w 245326"/>
                  <a:gd name="connsiteY2" fmla="*/ 210747 h 215509"/>
                  <a:gd name="connsiteX3" fmla="*/ 92868 w 245326"/>
                  <a:gd name="connsiteY3" fmla="*/ 153597 h 215509"/>
                  <a:gd name="connsiteX4" fmla="*/ 114300 w 245326"/>
                  <a:gd name="connsiteY4" fmla="*/ 91684 h 215509"/>
                  <a:gd name="connsiteX5" fmla="*/ 171450 w 245326"/>
                  <a:gd name="connsiteY5" fmla="*/ 84540 h 215509"/>
                  <a:gd name="connsiteX6" fmla="*/ 152400 w 245326"/>
                  <a:gd name="connsiteY6" fmla="*/ 136928 h 215509"/>
                  <a:gd name="connsiteX7" fmla="*/ 90487 w 245326"/>
                  <a:gd name="connsiteY7" fmla="*/ 151215 h 215509"/>
                  <a:gd name="connsiteX8" fmla="*/ 0 w 245326"/>
                  <a:gd name="connsiteY8" fmla="*/ 215509 h 215509"/>
                  <a:gd name="connsiteX9" fmla="*/ 209550 w 245326"/>
                  <a:gd name="connsiteY9" fmla="*/ 148834 h 215509"/>
                  <a:gd name="connsiteX10" fmla="*/ 233362 w 245326"/>
                  <a:gd name="connsiteY10" fmla="*/ 3578 h 215509"/>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0487 w 245326"/>
                  <a:gd name="connsiteY7" fmla="*/ 151215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2869 w 245326"/>
                  <a:gd name="connsiteY7" fmla="*/ 165503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92869 w 245326"/>
                  <a:gd name="connsiteY7" fmla="*/ 165503 h 221153"/>
                  <a:gd name="connsiteX8" fmla="*/ 0 w 245326"/>
                  <a:gd name="connsiteY8" fmla="*/ 215509 h 221153"/>
                  <a:gd name="connsiteX9" fmla="*/ 209550 w 245326"/>
                  <a:gd name="connsiteY9" fmla="*/ 148834 h 221153"/>
                  <a:gd name="connsiteX10" fmla="*/ 233362 w 245326"/>
                  <a:gd name="connsiteY10" fmla="*/ 3578 h 221153"/>
                  <a:gd name="connsiteX0" fmla="*/ 233362 w 245326"/>
                  <a:gd name="connsiteY0" fmla="*/ 3578 h 221153"/>
                  <a:gd name="connsiteX1" fmla="*/ 83343 w 245326"/>
                  <a:gd name="connsiteY1" fmla="*/ 58347 h 221153"/>
                  <a:gd name="connsiteX2" fmla="*/ 4762 w 245326"/>
                  <a:gd name="connsiteY2" fmla="*/ 210747 h 221153"/>
                  <a:gd name="connsiteX3" fmla="*/ 92868 w 245326"/>
                  <a:gd name="connsiteY3" fmla="*/ 153597 h 221153"/>
                  <a:gd name="connsiteX4" fmla="*/ 114300 w 245326"/>
                  <a:gd name="connsiteY4" fmla="*/ 91684 h 221153"/>
                  <a:gd name="connsiteX5" fmla="*/ 171450 w 245326"/>
                  <a:gd name="connsiteY5" fmla="*/ 84540 h 221153"/>
                  <a:gd name="connsiteX6" fmla="*/ 152400 w 245326"/>
                  <a:gd name="connsiteY6" fmla="*/ 136928 h 221153"/>
                  <a:gd name="connsiteX7" fmla="*/ 88106 w 245326"/>
                  <a:gd name="connsiteY7" fmla="*/ 153597 h 221153"/>
                  <a:gd name="connsiteX8" fmla="*/ 0 w 245326"/>
                  <a:gd name="connsiteY8" fmla="*/ 215509 h 221153"/>
                  <a:gd name="connsiteX9" fmla="*/ 209550 w 245326"/>
                  <a:gd name="connsiteY9" fmla="*/ 148834 h 221153"/>
                  <a:gd name="connsiteX10" fmla="*/ 233362 w 245326"/>
                  <a:gd name="connsiteY10" fmla="*/ 3578 h 22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26" h="221153">
                    <a:moveTo>
                      <a:pt x="233362" y="3578"/>
                    </a:moveTo>
                    <a:cubicBezTo>
                      <a:pt x="212327" y="-11503"/>
                      <a:pt x="121443" y="23819"/>
                      <a:pt x="83343" y="58347"/>
                    </a:cubicBezTo>
                    <a:cubicBezTo>
                      <a:pt x="45243" y="92875"/>
                      <a:pt x="3175" y="194872"/>
                      <a:pt x="4762" y="210747"/>
                    </a:cubicBezTo>
                    <a:lnTo>
                      <a:pt x="92868" y="153597"/>
                    </a:lnTo>
                    <a:cubicBezTo>
                      <a:pt x="87312" y="138515"/>
                      <a:pt x="101203" y="103193"/>
                      <a:pt x="114300" y="91684"/>
                    </a:cubicBezTo>
                    <a:cubicBezTo>
                      <a:pt x="127397" y="80175"/>
                      <a:pt x="165100" y="76999"/>
                      <a:pt x="171450" y="84540"/>
                    </a:cubicBezTo>
                    <a:cubicBezTo>
                      <a:pt x="165100" y="102003"/>
                      <a:pt x="166291" y="125419"/>
                      <a:pt x="152400" y="136928"/>
                    </a:cubicBezTo>
                    <a:cubicBezTo>
                      <a:pt x="138509" y="148437"/>
                      <a:pt x="106362" y="157169"/>
                      <a:pt x="88106" y="153597"/>
                    </a:cubicBezTo>
                    <a:lnTo>
                      <a:pt x="0" y="215509"/>
                    </a:lnTo>
                    <a:cubicBezTo>
                      <a:pt x="19844" y="238925"/>
                      <a:pt x="170656" y="184156"/>
                      <a:pt x="209550" y="148834"/>
                    </a:cubicBezTo>
                    <a:cubicBezTo>
                      <a:pt x="248444" y="113512"/>
                      <a:pt x="254397" y="18659"/>
                      <a:pt x="233362" y="3578"/>
                    </a:cubicBez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Freeform 16"/>
              <p:cNvSpPr/>
              <p:nvPr/>
            </p:nvSpPr>
            <p:spPr>
              <a:xfrm>
                <a:off x="1347956" y="3607593"/>
                <a:ext cx="292723" cy="288131"/>
              </a:xfrm>
              <a:custGeom>
                <a:avLst/>
                <a:gdLst>
                  <a:gd name="connsiteX0" fmla="*/ 19050 w 266700"/>
                  <a:gd name="connsiteY0" fmla="*/ 135731 h 292893"/>
                  <a:gd name="connsiteX1" fmla="*/ 185738 w 266700"/>
                  <a:gd name="connsiteY1" fmla="*/ 0 h 292893"/>
                  <a:gd name="connsiteX2" fmla="*/ 207169 w 266700"/>
                  <a:gd name="connsiteY2" fmla="*/ 80962 h 292893"/>
                  <a:gd name="connsiteX3" fmla="*/ 261938 w 266700"/>
                  <a:gd name="connsiteY3" fmla="*/ 47625 h 292893"/>
                  <a:gd name="connsiteX4" fmla="*/ 266700 w 266700"/>
                  <a:gd name="connsiteY4" fmla="*/ 92868 h 292893"/>
                  <a:gd name="connsiteX5" fmla="*/ 226219 w 266700"/>
                  <a:gd name="connsiteY5" fmla="*/ 128587 h 292893"/>
                  <a:gd name="connsiteX6" fmla="*/ 247650 w 266700"/>
                  <a:gd name="connsiteY6" fmla="*/ 228600 h 292893"/>
                  <a:gd name="connsiteX7" fmla="*/ 164307 w 266700"/>
                  <a:gd name="connsiteY7" fmla="*/ 292893 h 292893"/>
                  <a:gd name="connsiteX8" fmla="*/ 138113 w 266700"/>
                  <a:gd name="connsiteY8" fmla="*/ 192881 h 292893"/>
                  <a:gd name="connsiteX9" fmla="*/ 2382 w 266700"/>
                  <a:gd name="connsiteY9" fmla="*/ 283368 h 292893"/>
                  <a:gd name="connsiteX10" fmla="*/ 0 w 266700"/>
                  <a:gd name="connsiteY10" fmla="*/ 245268 h 292893"/>
                  <a:gd name="connsiteX11" fmla="*/ 119063 w 266700"/>
                  <a:gd name="connsiteY11" fmla="*/ 152400 h 292893"/>
                  <a:gd name="connsiteX12" fmla="*/ 97632 w 266700"/>
                  <a:gd name="connsiteY12" fmla="*/ 109537 h 292893"/>
                  <a:gd name="connsiteX13" fmla="*/ 19050 w 266700"/>
                  <a:gd name="connsiteY13" fmla="*/ 135731 h 292893"/>
                  <a:gd name="connsiteX0" fmla="*/ 0 w 278607"/>
                  <a:gd name="connsiteY0" fmla="*/ 178594 h 292893"/>
                  <a:gd name="connsiteX1" fmla="*/ 197645 w 278607"/>
                  <a:gd name="connsiteY1" fmla="*/ 0 h 292893"/>
                  <a:gd name="connsiteX2" fmla="*/ 219076 w 278607"/>
                  <a:gd name="connsiteY2" fmla="*/ 80962 h 292893"/>
                  <a:gd name="connsiteX3" fmla="*/ 273845 w 278607"/>
                  <a:gd name="connsiteY3" fmla="*/ 47625 h 292893"/>
                  <a:gd name="connsiteX4" fmla="*/ 278607 w 278607"/>
                  <a:gd name="connsiteY4" fmla="*/ 92868 h 292893"/>
                  <a:gd name="connsiteX5" fmla="*/ 238126 w 278607"/>
                  <a:gd name="connsiteY5" fmla="*/ 128587 h 292893"/>
                  <a:gd name="connsiteX6" fmla="*/ 259557 w 278607"/>
                  <a:gd name="connsiteY6" fmla="*/ 228600 h 292893"/>
                  <a:gd name="connsiteX7" fmla="*/ 176214 w 278607"/>
                  <a:gd name="connsiteY7" fmla="*/ 292893 h 292893"/>
                  <a:gd name="connsiteX8" fmla="*/ 150020 w 278607"/>
                  <a:gd name="connsiteY8" fmla="*/ 192881 h 292893"/>
                  <a:gd name="connsiteX9" fmla="*/ 14289 w 278607"/>
                  <a:gd name="connsiteY9" fmla="*/ 283368 h 292893"/>
                  <a:gd name="connsiteX10" fmla="*/ 11907 w 278607"/>
                  <a:gd name="connsiteY10" fmla="*/ 245268 h 292893"/>
                  <a:gd name="connsiteX11" fmla="*/ 130970 w 278607"/>
                  <a:gd name="connsiteY11" fmla="*/ 152400 h 292893"/>
                  <a:gd name="connsiteX12" fmla="*/ 109539 w 278607"/>
                  <a:gd name="connsiteY12" fmla="*/ 109537 h 292893"/>
                  <a:gd name="connsiteX13" fmla="*/ 0 w 278607"/>
                  <a:gd name="connsiteY13" fmla="*/ 178594 h 292893"/>
                  <a:gd name="connsiteX0" fmla="*/ 1118 w 279725"/>
                  <a:gd name="connsiteY0" fmla="*/ 178594 h 292893"/>
                  <a:gd name="connsiteX1" fmla="*/ 10645 w 279725"/>
                  <a:gd name="connsiteY1" fmla="*/ 128587 h 292893"/>
                  <a:gd name="connsiteX2" fmla="*/ 198763 w 279725"/>
                  <a:gd name="connsiteY2" fmla="*/ 0 h 292893"/>
                  <a:gd name="connsiteX3" fmla="*/ 220194 w 279725"/>
                  <a:gd name="connsiteY3" fmla="*/ 80962 h 292893"/>
                  <a:gd name="connsiteX4" fmla="*/ 274963 w 279725"/>
                  <a:gd name="connsiteY4" fmla="*/ 47625 h 292893"/>
                  <a:gd name="connsiteX5" fmla="*/ 279725 w 279725"/>
                  <a:gd name="connsiteY5" fmla="*/ 92868 h 292893"/>
                  <a:gd name="connsiteX6" fmla="*/ 239244 w 279725"/>
                  <a:gd name="connsiteY6" fmla="*/ 128587 h 292893"/>
                  <a:gd name="connsiteX7" fmla="*/ 260675 w 279725"/>
                  <a:gd name="connsiteY7" fmla="*/ 228600 h 292893"/>
                  <a:gd name="connsiteX8" fmla="*/ 177332 w 279725"/>
                  <a:gd name="connsiteY8" fmla="*/ 292893 h 292893"/>
                  <a:gd name="connsiteX9" fmla="*/ 151138 w 279725"/>
                  <a:gd name="connsiteY9" fmla="*/ 192881 h 292893"/>
                  <a:gd name="connsiteX10" fmla="*/ 15407 w 279725"/>
                  <a:gd name="connsiteY10" fmla="*/ 283368 h 292893"/>
                  <a:gd name="connsiteX11" fmla="*/ 13025 w 279725"/>
                  <a:gd name="connsiteY11" fmla="*/ 245268 h 292893"/>
                  <a:gd name="connsiteX12" fmla="*/ 132088 w 279725"/>
                  <a:gd name="connsiteY12" fmla="*/ 152400 h 292893"/>
                  <a:gd name="connsiteX13" fmla="*/ 110657 w 279725"/>
                  <a:gd name="connsiteY13" fmla="*/ 109537 h 292893"/>
                  <a:gd name="connsiteX14" fmla="*/ 1118 w 279725"/>
                  <a:gd name="connsiteY14" fmla="*/ 178594 h 292893"/>
                  <a:gd name="connsiteX0" fmla="*/ 7429 w 286036"/>
                  <a:gd name="connsiteY0" fmla="*/ 178594 h 292893"/>
                  <a:gd name="connsiteX1" fmla="*/ 16956 w 286036"/>
                  <a:gd name="connsiteY1" fmla="*/ 128587 h 292893"/>
                  <a:gd name="connsiteX2" fmla="*/ 205074 w 286036"/>
                  <a:gd name="connsiteY2" fmla="*/ 0 h 292893"/>
                  <a:gd name="connsiteX3" fmla="*/ 226505 w 286036"/>
                  <a:gd name="connsiteY3" fmla="*/ 80962 h 292893"/>
                  <a:gd name="connsiteX4" fmla="*/ 281274 w 286036"/>
                  <a:gd name="connsiteY4" fmla="*/ 47625 h 292893"/>
                  <a:gd name="connsiteX5" fmla="*/ 286036 w 286036"/>
                  <a:gd name="connsiteY5" fmla="*/ 92868 h 292893"/>
                  <a:gd name="connsiteX6" fmla="*/ 245555 w 286036"/>
                  <a:gd name="connsiteY6" fmla="*/ 128587 h 292893"/>
                  <a:gd name="connsiteX7" fmla="*/ 266986 w 286036"/>
                  <a:gd name="connsiteY7" fmla="*/ 228600 h 292893"/>
                  <a:gd name="connsiteX8" fmla="*/ 183643 w 286036"/>
                  <a:gd name="connsiteY8" fmla="*/ 292893 h 292893"/>
                  <a:gd name="connsiteX9" fmla="*/ 157449 w 286036"/>
                  <a:gd name="connsiteY9" fmla="*/ 192881 h 292893"/>
                  <a:gd name="connsiteX10" fmla="*/ 21718 w 286036"/>
                  <a:gd name="connsiteY10" fmla="*/ 283368 h 292893"/>
                  <a:gd name="connsiteX11" fmla="*/ 19336 w 286036"/>
                  <a:gd name="connsiteY11" fmla="*/ 245268 h 292893"/>
                  <a:gd name="connsiteX12" fmla="*/ 138399 w 286036"/>
                  <a:gd name="connsiteY12" fmla="*/ 152400 h 292893"/>
                  <a:gd name="connsiteX13" fmla="*/ 116968 w 286036"/>
                  <a:gd name="connsiteY13" fmla="*/ 109537 h 292893"/>
                  <a:gd name="connsiteX14" fmla="*/ 7429 w 286036"/>
                  <a:gd name="connsiteY14" fmla="*/ 178594 h 292893"/>
                  <a:gd name="connsiteX0" fmla="*/ 7429 w 286036"/>
                  <a:gd name="connsiteY0" fmla="*/ 178594 h 292893"/>
                  <a:gd name="connsiteX1" fmla="*/ 16956 w 286036"/>
                  <a:gd name="connsiteY1" fmla="*/ 128587 h 292893"/>
                  <a:gd name="connsiteX2" fmla="*/ 205074 w 286036"/>
                  <a:gd name="connsiteY2" fmla="*/ 0 h 292893"/>
                  <a:gd name="connsiteX3" fmla="*/ 226505 w 286036"/>
                  <a:gd name="connsiteY3" fmla="*/ 80962 h 292893"/>
                  <a:gd name="connsiteX4" fmla="*/ 281274 w 286036"/>
                  <a:gd name="connsiteY4" fmla="*/ 47625 h 292893"/>
                  <a:gd name="connsiteX5" fmla="*/ 286036 w 286036"/>
                  <a:gd name="connsiteY5" fmla="*/ 92868 h 292893"/>
                  <a:gd name="connsiteX6" fmla="*/ 245555 w 286036"/>
                  <a:gd name="connsiteY6" fmla="*/ 128587 h 292893"/>
                  <a:gd name="connsiteX7" fmla="*/ 266986 w 286036"/>
                  <a:gd name="connsiteY7" fmla="*/ 228600 h 292893"/>
                  <a:gd name="connsiteX8" fmla="*/ 183643 w 286036"/>
                  <a:gd name="connsiteY8" fmla="*/ 292893 h 292893"/>
                  <a:gd name="connsiteX9" fmla="*/ 157449 w 286036"/>
                  <a:gd name="connsiteY9" fmla="*/ 192881 h 292893"/>
                  <a:gd name="connsiteX10" fmla="*/ 21718 w 286036"/>
                  <a:gd name="connsiteY10" fmla="*/ 283368 h 292893"/>
                  <a:gd name="connsiteX11" fmla="*/ 19336 w 286036"/>
                  <a:gd name="connsiteY11" fmla="*/ 245268 h 292893"/>
                  <a:gd name="connsiteX12" fmla="*/ 138399 w 286036"/>
                  <a:gd name="connsiteY12" fmla="*/ 152400 h 292893"/>
                  <a:gd name="connsiteX13" fmla="*/ 126493 w 286036"/>
                  <a:gd name="connsiteY13" fmla="*/ 104775 h 292893"/>
                  <a:gd name="connsiteX14" fmla="*/ 7429 w 286036"/>
                  <a:gd name="connsiteY14" fmla="*/ 178594 h 292893"/>
                  <a:gd name="connsiteX0" fmla="*/ 7429 w 286036"/>
                  <a:gd name="connsiteY0" fmla="*/ 178594 h 292893"/>
                  <a:gd name="connsiteX1" fmla="*/ 16956 w 286036"/>
                  <a:gd name="connsiteY1" fmla="*/ 128587 h 292893"/>
                  <a:gd name="connsiteX2" fmla="*/ 205074 w 286036"/>
                  <a:gd name="connsiteY2" fmla="*/ 0 h 292893"/>
                  <a:gd name="connsiteX3" fmla="*/ 226505 w 286036"/>
                  <a:gd name="connsiteY3" fmla="*/ 80962 h 292893"/>
                  <a:gd name="connsiteX4" fmla="*/ 281274 w 286036"/>
                  <a:gd name="connsiteY4" fmla="*/ 47625 h 292893"/>
                  <a:gd name="connsiteX5" fmla="*/ 286036 w 286036"/>
                  <a:gd name="connsiteY5" fmla="*/ 92868 h 292893"/>
                  <a:gd name="connsiteX6" fmla="*/ 245555 w 286036"/>
                  <a:gd name="connsiteY6" fmla="*/ 128587 h 292893"/>
                  <a:gd name="connsiteX7" fmla="*/ 266986 w 286036"/>
                  <a:gd name="connsiteY7" fmla="*/ 228600 h 292893"/>
                  <a:gd name="connsiteX8" fmla="*/ 183643 w 286036"/>
                  <a:gd name="connsiteY8" fmla="*/ 292893 h 292893"/>
                  <a:gd name="connsiteX9" fmla="*/ 157449 w 286036"/>
                  <a:gd name="connsiteY9" fmla="*/ 192881 h 292893"/>
                  <a:gd name="connsiteX10" fmla="*/ 21718 w 286036"/>
                  <a:gd name="connsiteY10" fmla="*/ 283368 h 292893"/>
                  <a:gd name="connsiteX11" fmla="*/ 19336 w 286036"/>
                  <a:gd name="connsiteY11" fmla="*/ 245268 h 292893"/>
                  <a:gd name="connsiteX12" fmla="*/ 145543 w 286036"/>
                  <a:gd name="connsiteY12" fmla="*/ 147637 h 292893"/>
                  <a:gd name="connsiteX13" fmla="*/ 126493 w 286036"/>
                  <a:gd name="connsiteY13" fmla="*/ 104775 h 292893"/>
                  <a:gd name="connsiteX14" fmla="*/ 7429 w 286036"/>
                  <a:gd name="connsiteY14" fmla="*/ 178594 h 292893"/>
                  <a:gd name="connsiteX0" fmla="*/ 7429 w 286036"/>
                  <a:gd name="connsiteY0" fmla="*/ 195263 h 309562"/>
                  <a:gd name="connsiteX1" fmla="*/ 16956 w 286036"/>
                  <a:gd name="connsiteY1" fmla="*/ 145256 h 309562"/>
                  <a:gd name="connsiteX2" fmla="*/ 216980 w 286036"/>
                  <a:gd name="connsiteY2" fmla="*/ 0 h 309562"/>
                  <a:gd name="connsiteX3" fmla="*/ 226505 w 286036"/>
                  <a:gd name="connsiteY3" fmla="*/ 97631 h 309562"/>
                  <a:gd name="connsiteX4" fmla="*/ 281274 w 286036"/>
                  <a:gd name="connsiteY4" fmla="*/ 64294 h 309562"/>
                  <a:gd name="connsiteX5" fmla="*/ 286036 w 286036"/>
                  <a:gd name="connsiteY5" fmla="*/ 109537 h 309562"/>
                  <a:gd name="connsiteX6" fmla="*/ 245555 w 286036"/>
                  <a:gd name="connsiteY6" fmla="*/ 145256 h 309562"/>
                  <a:gd name="connsiteX7" fmla="*/ 266986 w 286036"/>
                  <a:gd name="connsiteY7" fmla="*/ 245269 h 309562"/>
                  <a:gd name="connsiteX8" fmla="*/ 183643 w 286036"/>
                  <a:gd name="connsiteY8" fmla="*/ 309562 h 309562"/>
                  <a:gd name="connsiteX9" fmla="*/ 157449 w 286036"/>
                  <a:gd name="connsiteY9" fmla="*/ 209550 h 309562"/>
                  <a:gd name="connsiteX10" fmla="*/ 21718 w 286036"/>
                  <a:gd name="connsiteY10" fmla="*/ 300037 h 309562"/>
                  <a:gd name="connsiteX11" fmla="*/ 19336 w 286036"/>
                  <a:gd name="connsiteY11" fmla="*/ 261937 h 309562"/>
                  <a:gd name="connsiteX12" fmla="*/ 145543 w 286036"/>
                  <a:gd name="connsiteY12" fmla="*/ 164306 h 309562"/>
                  <a:gd name="connsiteX13" fmla="*/ 126493 w 286036"/>
                  <a:gd name="connsiteY13" fmla="*/ 121444 h 309562"/>
                  <a:gd name="connsiteX14" fmla="*/ 7429 w 286036"/>
                  <a:gd name="connsiteY14" fmla="*/ 195263 h 309562"/>
                  <a:gd name="connsiteX0" fmla="*/ 7429 w 286036"/>
                  <a:gd name="connsiteY0" fmla="*/ 195263 h 309562"/>
                  <a:gd name="connsiteX1" fmla="*/ 16956 w 286036"/>
                  <a:gd name="connsiteY1" fmla="*/ 145256 h 309562"/>
                  <a:gd name="connsiteX2" fmla="*/ 216980 w 286036"/>
                  <a:gd name="connsiteY2" fmla="*/ 0 h 309562"/>
                  <a:gd name="connsiteX3" fmla="*/ 226505 w 286036"/>
                  <a:gd name="connsiteY3" fmla="*/ 97631 h 309562"/>
                  <a:gd name="connsiteX4" fmla="*/ 281274 w 286036"/>
                  <a:gd name="connsiteY4" fmla="*/ 64294 h 309562"/>
                  <a:gd name="connsiteX5" fmla="*/ 286036 w 286036"/>
                  <a:gd name="connsiteY5" fmla="*/ 109537 h 309562"/>
                  <a:gd name="connsiteX6" fmla="*/ 245555 w 286036"/>
                  <a:gd name="connsiteY6" fmla="*/ 145256 h 309562"/>
                  <a:gd name="connsiteX7" fmla="*/ 266986 w 286036"/>
                  <a:gd name="connsiteY7" fmla="*/ 245269 h 309562"/>
                  <a:gd name="connsiteX8" fmla="*/ 183643 w 286036"/>
                  <a:gd name="connsiteY8" fmla="*/ 309562 h 309562"/>
                  <a:gd name="connsiteX9" fmla="*/ 157449 w 286036"/>
                  <a:gd name="connsiteY9" fmla="*/ 209550 h 309562"/>
                  <a:gd name="connsiteX10" fmla="*/ 21718 w 286036"/>
                  <a:gd name="connsiteY10" fmla="*/ 300037 h 309562"/>
                  <a:gd name="connsiteX11" fmla="*/ 19336 w 286036"/>
                  <a:gd name="connsiteY11" fmla="*/ 261937 h 309562"/>
                  <a:gd name="connsiteX12" fmla="*/ 145543 w 286036"/>
                  <a:gd name="connsiteY12" fmla="*/ 164306 h 309562"/>
                  <a:gd name="connsiteX13" fmla="*/ 126493 w 286036"/>
                  <a:gd name="connsiteY13" fmla="*/ 121444 h 309562"/>
                  <a:gd name="connsiteX14" fmla="*/ 7429 w 286036"/>
                  <a:gd name="connsiteY14" fmla="*/ 195263 h 309562"/>
                  <a:gd name="connsiteX0" fmla="*/ 7429 w 286036"/>
                  <a:gd name="connsiteY0" fmla="*/ 195263 h 309562"/>
                  <a:gd name="connsiteX1" fmla="*/ 16956 w 286036"/>
                  <a:gd name="connsiteY1" fmla="*/ 145256 h 309562"/>
                  <a:gd name="connsiteX2" fmla="*/ 216980 w 286036"/>
                  <a:gd name="connsiteY2" fmla="*/ 0 h 309562"/>
                  <a:gd name="connsiteX3" fmla="*/ 226505 w 286036"/>
                  <a:gd name="connsiteY3" fmla="*/ 97631 h 309562"/>
                  <a:gd name="connsiteX4" fmla="*/ 281274 w 286036"/>
                  <a:gd name="connsiteY4" fmla="*/ 64294 h 309562"/>
                  <a:gd name="connsiteX5" fmla="*/ 286036 w 286036"/>
                  <a:gd name="connsiteY5" fmla="*/ 109537 h 309562"/>
                  <a:gd name="connsiteX6" fmla="*/ 245555 w 286036"/>
                  <a:gd name="connsiteY6" fmla="*/ 145256 h 309562"/>
                  <a:gd name="connsiteX7" fmla="*/ 266986 w 286036"/>
                  <a:gd name="connsiteY7" fmla="*/ 245269 h 309562"/>
                  <a:gd name="connsiteX8" fmla="*/ 183643 w 286036"/>
                  <a:gd name="connsiteY8" fmla="*/ 309562 h 309562"/>
                  <a:gd name="connsiteX9" fmla="*/ 157449 w 286036"/>
                  <a:gd name="connsiteY9" fmla="*/ 209550 h 309562"/>
                  <a:gd name="connsiteX10" fmla="*/ 21718 w 286036"/>
                  <a:gd name="connsiteY10" fmla="*/ 300037 h 309562"/>
                  <a:gd name="connsiteX11" fmla="*/ 19336 w 286036"/>
                  <a:gd name="connsiteY11" fmla="*/ 261937 h 309562"/>
                  <a:gd name="connsiteX12" fmla="*/ 145543 w 286036"/>
                  <a:gd name="connsiteY12" fmla="*/ 164306 h 309562"/>
                  <a:gd name="connsiteX13" fmla="*/ 126493 w 286036"/>
                  <a:gd name="connsiteY13" fmla="*/ 121444 h 309562"/>
                  <a:gd name="connsiteX14" fmla="*/ 7429 w 286036"/>
                  <a:gd name="connsiteY14" fmla="*/ 195263 h 309562"/>
                  <a:gd name="connsiteX0" fmla="*/ 14116 w 292723"/>
                  <a:gd name="connsiteY0" fmla="*/ 195263 h 309562"/>
                  <a:gd name="connsiteX1" fmla="*/ 14118 w 292723"/>
                  <a:gd name="connsiteY1" fmla="*/ 161925 h 309562"/>
                  <a:gd name="connsiteX2" fmla="*/ 223667 w 292723"/>
                  <a:gd name="connsiteY2" fmla="*/ 0 h 309562"/>
                  <a:gd name="connsiteX3" fmla="*/ 233192 w 292723"/>
                  <a:gd name="connsiteY3" fmla="*/ 97631 h 309562"/>
                  <a:gd name="connsiteX4" fmla="*/ 287961 w 292723"/>
                  <a:gd name="connsiteY4" fmla="*/ 64294 h 309562"/>
                  <a:gd name="connsiteX5" fmla="*/ 292723 w 292723"/>
                  <a:gd name="connsiteY5" fmla="*/ 109537 h 309562"/>
                  <a:gd name="connsiteX6" fmla="*/ 252242 w 292723"/>
                  <a:gd name="connsiteY6" fmla="*/ 145256 h 309562"/>
                  <a:gd name="connsiteX7" fmla="*/ 273673 w 292723"/>
                  <a:gd name="connsiteY7" fmla="*/ 245269 h 309562"/>
                  <a:gd name="connsiteX8" fmla="*/ 190330 w 292723"/>
                  <a:gd name="connsiteY8" fmla="*/ 309562 h 309562"/>
                  <a:gd name="connsiteX9" fmla="*/ 164136 w 292723"/>
                  <a:gd name="connsiteY9" fmla="*/ 209550 h 309562"/>
                  <a:gd name="connsiteX10" fmla="*/ 28405 w 292723"/>
                  <a:gd name="connsiteY10" fmla="*/ 300037 h 309562"/>
                  <a:gd name="connsiteX11" fmla="*/ 26023 w 292723"/>
                  <a:gd name="connsiteY11" fmla="*/ 261937 h 309562"/>
                  <a:gd name="connsiteX12" fmla="*/ 152230 w 292723"/>
                  <a:gd name="connsiteY12" fmla="*/ 164306 h 309562"/>
                  <a:gd name="connsiteX13" fmla="*/ 133180 w 292723"/>
                  <a:gd name="connsiteY13" fmla="*/ 121444 h 309562"/>
                  <a:gd name="connsiteX14" fmla="*/ 14116 w 292723"/>
                  <a:gd name="connsiteY14" fmla="*/ 195263 h 309562"/>
                  <a:gd name="connsiteX0" fmla="*/ 14116 w 292723"/>
                  <a:gd name="connsiteY0" fmla="*/ 195263 h 309562"/>
                  <a:gd name="connsiteX1" fmla="*/ 14118 w 292723"/>
                  <a:gd name="connsiteY1" fmla="*/ 161925 h 309562"/>
                  <a:gd name="connsiteX2" fmla="*/ 223667 w 292723"/>
                  <a:gd name="connsiteY2" fmla="*/ 0 h 309562"/>
                  <a:gd name="connsiteX3" fmla="*/ 233192 w 292723"/>
                  <a:gd name="connsiteY3" fmla="*/ 97631 h 309562"/>
                  <a:gd name="connsiteX4" fmla="*/ 287961 w 292723"/>
                  <a:gd name="connsiteY4" fmla="*/ 64294 h 309562"/>
                  <a:gd name="connsiteX5" fmla="*/ 292723 w 292723"/>
                  <a:gd name="connsiteY5" fmla="*/ 109537 h 309562"/>
                  <a:gd name="connsiteX6" fmla="*/ 252242 w 292723"/>
                  <a:gd name="connsiteY6" fmla="*/ 145256 h 309562"/>
                  <a:gd name="connsiteX7" fmla="*/ 273673 w 292723"/>
                  <a:gd name="connsiteY7" fmla="*/ 245269 h 309562"/>
                  <a:gd name="connsiteX8" fmla="*/ 190330 w 292723"/>
                  <a:gd name="connsiteY8" fmla="*/ 309562 h 309562"/>
                  <a:gd name="connsiteX9" fmla="*/ 164136 w 292723"/>
                  <a:gd name="connsiteY9" fmla="*/ 209550 h 309562"/>
                  <a:gd name="connsiteX10" fmla="*/ 40311 w 292723"/>
                  <a:gd name="connsiteY10" fmla="*/ 288131 h 309562"/>
                  <a:gd name="connsiteX11" fmla="*/ 26023 w 292723"/>
                  <a:gd name="connsiteY11" fmla="*/ 261937 h 309562"/>
                  <a:gd name="connsiteX12" fmla="*/ 152230 w 292723"/>
                  <a:gd name="connsiteY12" fmla="*/ 164306 h 309562"/>
                  <a:gd name="connsiteX13" fmla="*/ 133180 w 292723"/>
                  <a:gd name="connsiteY13" fmla="*/ 121444 h 309562"/>
                  <a:gd name="connsiteX14" fmla="*/ 14116 w 292723"/>
                  <a:gd name="connsiteY14" fmla="*/ 195263 h 309562"/>
                  <a:gd name="connsiteX0" fmla="*/ 14116 w 292723"/>
                  <a:gd name="connsiteY0" fmla="*/ 195263 h 288131"/>
                  <a:gd name="connsiteX1" fmla="*/ 14118 w 292723"/>
                  <a:gd name="connsiteY1" fmla="*/ 161925 h 288131"/>
                  <a:gd name="connsiteX2" fmla="*/ 223667 w 292723"/>
                  <a:gd name="connsiteY2" fmla="*/ 0 h 288131"/>
                  <a:gd name="connsiteX3" fmla="*/ 233192 w 292723"/>
                  <a:gd name="connsiteY3" fmla="*/ 97631 h 288131"/>
                  <a:gd name="connsiteX4" fmla="*/ 287961 w 292723"/>
                  <a:gd name="connsiteY4" fmla="*/ 64294 h 288131"/>
                  <a:gd name="connsiteX5" fmla="*/ 292723 w 292723"/>
                  <a:gd name="connsiteY5" fmla="*/ 109537 h 288131"/>
                  <a:gd name="connsiteX6" fmla="*/ 252242 w 292723"/>
                  <a:gd name="connsiteY6" fmla="*/ 145256 h 288131"/>
                  <a:gd name="connsiteX7" fmla="*/ 273673 w 292723"/>
                  <a:gd name="connsiteY7" fmla="*/ 245269 h 288131"/>
                  <a:gd name="connsiteX8" fmla="*/ 185568 w 292723"/>
                  <a:gd name="connsiteY8" fmla="*/ 269081 h 288131"/>
                  <a:gd name="connsiteX9" fmla="*/ 164136 w 292723"/>
                  <a:gd name="connsiteY9" fmla="*/ 209550 h 288131"/>
                  <a:gd name="connsiteX10" fmla="*/ 40311 w 292723"/>
                  <a:gd name="connsiteY10" fmla="*/ 288131 h 288131"/>
                  <a:gd name="connsiteX11" fmla="*/ 26023 w 292723"/>
                  <a:gd name="connsiteY11" fmla="*/ 261937 h 288131"/>
                  <a:gd name="connsiteX12" fmla="*/ 152230 w 292723"/>
                  <a:gd name="connsiteY12" fmla="*/ 164306 h 288131"/>
                  <a:gd name="connsiteX13" fmla="*/ 133180 w 292723"/>
                  <a:gd name="connsiteY13" fmla="*/ 121444 h 288131"/>
                  <a:gd name="connsiteX14" fmla="*/ 14116 w 292723"/>
                  <a:gd name="connsiteY14" fmla="*/ 195263 h 288131"/>
                  <a:gd name="connsiteX0" fmla="*/ 14116 w 292723"/>
                  <a:gd name="connsiteY0" fmla="*/ 195263 h 288131"/>
                  <a:gd name="connsiteX1" fmla="*/ 14118 w 292723"/>
                  <a:gd name="connsiteY1" fmla="*/ 161925 h 288131"/>
                  <a:gd name="connsiteX2" fmla="*/ 223667 w 292723"/>
                  <a:gd name="connsiteY2" fmla="*/ 0 h 288131"/>
                  <a:gd name="connsiteX3" fmla="*/ 233192 w 292723"/>
                  <a:gd name="connsiteY3" fmla="*/ 97631 h 288131"/>
                  <a:gd name="connsiteX4" fmla="*/ 287961 w 292723"/>
                  <a:gd name="connsiteY4" fmla="*/ 64294 h 288131"/>
                  <a:gd name="connsiteX5" fmla="*/ 292723 w 292723"/>
                  <a:gd name="connsiteY5" fmla="*/ 109537 h 288131"/>
                  <a:gd name="connsiteX6" fmla="*/ 252242 w 292723"/>
                  <a:gd name="connsiteY6" fmla="*/ 145256 h 288131"/>
                  <a:gd name="connsiteX7" fmla="*/ 242717 w 292723"/>
                  <a:gd name="connsiteY7" fmla="*/ 230981 h 288131"/>
                  <a:gd name="connsiteX8" fmla="*/ 185568 w 292723"/>
                  <a:gd name="connsiteY8" fmla="*/ 269081 h 288131"/>
                  <a:gd name="connsiteX9" fmla="*/ 164136 w 292723"/>
                  <a:gd name="connsiteY9" fmla="*/ 209550 h 288131"/>
                  <a:gd name="connsiteX10" fmla="*/ 40311 w 292723"/>
                  <a:gd name="connsiteY10" fmla="*/ 288131 h 288131"/>
                  <a:gd name="connsiteX11" fmla="*/ 26023 w 292723"/>
                  <a:gd name="connsiteY11" fmla="*/ 261937 h 288131"/>
                  <a:gd name="connsiteX12" fmla="*/ 152230 w 292723"/>
                  <a:gd name="connsiteY12" fmla="*/ 164306 h 288131"/>
                  <a:gd name="connsiteX13" fmla="*/ 133180 w 292723"/>
                  <a:gd name="connsiteY13" fmla="*/ 121444 h 288131"/>
                  <a:gd name="connsiteX14" fmla="*/ 14116 w 292723"/>
                  <a:gd name="connsiteY14" fmla="*/ 195263 h 288131"/>
                  <a:gd name="connsiteX0" fmla="*/ 14116 w 292723"/>
                  <a:gd name="connsiteY0" fmla="*/ 195263 h 288131"/>
                  <a:gd name="connsiteX1" fmla="*/ 14118 w 292723"/>
                  <a:gd name="connsiteY1" fmla="*/ 161925 h 288131"/>
                  <a:gd name="connsiteX2" fmla="*/ 223667 w 292723"/>
                  <a:gd name="connsiteY2" fmla="*/ 0 h 288131"/>
                  <a:gd name="connsiteX3" fmla="*/ 233192 w 292723"/>
                  <a:gd name="connsiteY3" fmla="*/ 97631 h 288131"/>
                  <a:gd name="connsiteX4" fmla="*/ 287961 w 292723"/>
                  <a:gd name="connsiteY4" fmla="*/ 64294 h 288131"/>
                  <a:gd name="connsiteX5" fmla="*/ 292723 w 292723"/>
                  <a:gd name="connsiteY5" fmla="*/ 109537 h 288131"/>
                  <a:gd name="connsiteX6" fmla="*/ 240336 w 292723"/>
                  <a:gd name="connsiteY6" fmla="*/ 150019 h 288131"/>
                  <a:gd name="connsiteX7" fmla="*/ 242717 w 292723"/>
                  <a:gd name="connsiteY7" fmla="*/ 230981 h 288131"/>
                  <a:gd name="connsiteX8" fmla="*/ 185568 w 292723"/>
                  <a:gd name="connsiteY8" fmla="*/ 269081 h 288131"/>
                  <a:gd name="connsiteX9" fmla="*/ 164136 w 292723"/>
                  <a:gd name="connsiteY9" fmla="*/ 209550 h 288131"/>
                  <a:gd name="connsiteX10" fmla="*/ 40311 w 292723"/>
                  <a:gd name="connsiteY10" fmla="*/ 288131 h 288131"/>
                  <a:gd name="connsiteX11" fmla="*/ 26023 w 292723"/>
                  <a:gd name="connsiteY11" fmla="*/ 261937 h 288131"/>
                  <a:gd name="connsiteX12" fmla="*/ 152230 w 292723"/>
                  <a:gd name="connsiteY12" fmla="*/ 164306 h 288131"/>
                  <a:gd name="connsiteX13" fmla="*/ 133180 w 292723"/>
                  <a:gd name="connsiteY13" fmla="*/ 121444 h 288131"/>
                  <a:gd name="connsiteX14" fmla="*/ 14116 w 292723"/>
                  <a:gd name="connsiteY14" fmla="*/ 195263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723" h="288131">
                    <a:moveTo>
                      <a:pt x="14116" y="195263"/>
                    </a:moveTo>
                    <a:cubicBezTo>
                      <a:pt x="15703" y="176213"/>
                      <a:pt x="-18426" y="192881"/>
                      <a:pt x="14118" y="161925"/>
                    </a:cubicBezTo>
                    <a:cubicBezTo>
                      <a:pt x="80793" y="113506"/>
                      <a:pt x="178423" y="17462"/>
                      <a:pt x="223667" y="0"/>
                    </a:cubicBezTo>
                    <a:cubicBezTo>
                      <a:pt x="238748" y="20638"/>
                      <a:pt x="230017" y="65087"/>
                      <a:pt x="233192" y="97631"/>
                    </a:cubicBezTo>
                    <a:lnTo>
                      <a:pt x="287961" y="64294"/>
                    </a:lnTo>
                    <a:lnTo>
                      <a:pt x="292723" y="109537"/>
                    </a:lnTo>
                    <a:lnTo>
                      <a:pt x="240336" y="150019"/>
                    </a:lnTo>
                    <a:cubicBezTo>
                      <a:pt x="241130" y="177006"/>
                      <a:pt x="241923" y="203994"/>
                      <a:pt x="242717" y="230981"/>
                    </a:cubicBezTo>
                    <a:lnTo>
                      <a:pt x="185568" y="269081"/>
                    </a:lnTo>
                    <a:lnTo>
                      <a:pt x="164136" y="209550"/>
                    </a:lnTo>
                    <a:lnTo>
                      <a:pt x="40311" y="288131"/>
                    </a:lnTo>
                    <a:lnTo>
                      <a:pt x="26023" y="261937"/>
                    </a:lnTo>
                    <a:lnTo>
                      <a:pt x="152230" y="164306"/>
                    </a:lnTo>
                    <a:lnTo>
                      <a:pt x="133180" y="121444"/>
                    </a:lnTo>
                    <a:lnTo>
                      <a:pt x="14116" y="195263"/>
                    </a:lnTo>
                    <a:close/>
                  </a:path>
                </a:pathLst>
              </a:custGeom>
              <a:solidFill>
                <a:srgbClr val="FE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pic>
        <p:nvPicPr>
          <p:cNvPr id="2050" name="Picture 2" descr="C:\Users\Kris\Downloads\Arad 2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1"/>
            <a:ext cx="8322978"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Arad Ostracon 24 (reverse), circa 600 BC</a:t>
            </a:r>
          </a:p>
        </p:txBody>
      </p:sp>
      <p:sp>
        <p:nvSpPr>
          <p:cNvPr id="4" name="Text Placeholder 3"/>
          <p:cNvSpPr>
            <a:spLocks noGrp="1"/>
          </p:cNvSpPr>
          <p:nvPr>
            <p:ph type="body" sz="quarter" idx="12"/>
          </p:nvPr>
        </p:nvSpPr>
        <p:spPr/>
        <p:txBody>
          <a:bodyPr/>
          <a:lstStyle/>
          <a:p>
            <a:r>
              <a:rPr lang="en-US" dirty="0"/>
              <a:t>2:11</a:t>
            </a:r>
          </a:p>
        </p:txBody>
      </p:sp>
      <p:sp>
        <p:nvSpPr>
          <p:cNvPr id="2" name="Title 1"/>
          <p:cNvSpPr>
            <a:spLocks noGrp="1"/>
          </p:cNvSpPr>
          <p:nvPr>
            <p:ph type="title"/>
          </p:nvPr>
        </p:nvSpPr>
        <p:spPr/>
        <p:txBody>
          <a:bodyPr/>
          <a:lstStyle/>
          <a:p>
            <a:r>
              <a:rPr lang="en-US" dirty="0"/>
              <a:t>We were exhorting, encouraging, and imploring each of you</a:t>
            </a:r>
          </a:p>
        </p:txBody>
      </p:sp>
    </p:spTree>
    <p:extLst>
      <p:ext uri="{BB962C8B-B14F-4D97-AF65-F5344CB8AC3E}">
        <p14:creationId xmlns:p14="http://schemas.microsoft.com/office/powerpoint/2010/main" val="4784481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PCB size\France Museums\Arles Museum-pcb\Relief with portraits, probably of family members, limestone, from Laval-Castellane at Arles, 1st c AD, tb091919152.jpg"/>
          <p:cNvPicPr>
            <a:picLocks noChangeAspect="1" noChangeArrowheads="1"/>
          </p:cNvPicPr>
          <p:nvPr/>
        </p:nvPicPr>
        <p:blipFill rotWithShape="1">
          <a:blip r:embed="rId3">
            <a:extLst>
              <a:ext uri="{28A0092B-C50C-407E-A947-70E740481C1C}">
                <a14:useLocalDpi xmlns:a14="http://schemas.microsoft.com/office/drawing/2010/main" val="0"/>
              </a:ext>
            </a:extLst>
          </a:blip>
          <a:srcRect t="5796" b="3522"/>
          <a:stretch/>
        </p:blipFill>
        <p:spPr bwMode="auto">
          <a:xfrm>
            <a:off x="0" y="866775"/>
            <a:ext cx="9144000" cy="53149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parents and children, limestone, from Laval-</a:t>
            </a:r>
            <a:r>
              <a:rPr lang="en-US" dirty="0" err="1"/>
              <a:t>Castellane</a:t>
            </a:r>
            <a:r>
              <a:rPr lang="en-US" dirty="0"/>
              <a:t> at Arles, 1st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As a father would with his own children</a:t>
            </a:r>
          </a:p>
        </p:txBody>
      </p:sp>
    </p:spTree>
    <p:extLst>
      <p:ext uri="{BB962C8B-B14F-4D97-AF65-F5344CB8AC3E}">
        <p14:creationId xmlns:p14="http://schemas.microsoft.com/office/powerpoint/2010/main" val="18967060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statue of a person&#10;&#10;Description automatically generated">
            <a:extLst>
              <a:ext uri="{FF2B5EF4-FFF2-40B4-BE49-F238E27FC236}">
                <a16:creationId xmlns:a16="http://schemas.microsoft.com/office/drawing/2014/main" id="{96BE1CD0-583D-CC49-BF58-F590D118AA63}"/>
              </a:ext>
            </a:extLst>
          </p:cNvPr>
          <p:cNvPicPr>
            <a:picLocks noChangeAspect="1"/>
          </p:cNvPicPr>
          <p:nvPr/>
        </p:nvPicPr>
        <p:blipFill rotWithShape="1">
          <a:blip r:embed="rId3">
            <a:extLst>
              <a:ext uri="{28A0092B-C50C-407E-A947-70E740481C1C}">
                <a14:useLocalDpi xmlns:a14="http://schemas.microsoft.com/office/drawing/2010/main" val="0"/>
              </a:ext>
            </a:extLst>
          </a:blip>
          <a:srcRect t="21496"/>
          <a:stretch/>
        </p:blipFill>
        <p:spPr>
          <a:xfrm>
            <a:off x="2190201" y="365760"/>
            <a:ext cx="4763599" cy="6305630"/>
          </a:xfrm>
          <a:prstGeom prst="rect">
            <a:avLst/>
          </a:prstGeom>
        </p:spPr>
      </p:pic>
      <p:sp>
        <p:nvSpPr>
          <p:cNvPr id="2" name="Text Placeholder 1"/>
          <p:cNvSpPr>
            <a:spLocks noGrp="1"/>
          </p:cNvSpPr>
          <p:nvPr>
            <p:ph type="body" sz="quarter" idx="10"/>
          </p:nvPr>
        </p:nvSpPr>
        <p:spPr/>
        <p:txBody>
          <a:bodyPr/>
          <a:lstStyle/>
          <a:p>
            <a:r>
              <a:rPr lang="en-US" dirty="0"/>
              <a:t>Grave stele with a father offering a bird to his young son, circa 410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As a father would with his own children</a:t>
            </a:r>
          </a:p>
        </p:txBody>
      </p:sp>
    </p:spTree>
    <p:extLst>
      <p:ext uri="{BB962C8B-B14F-4D97-AF65-F5344CB8AC3E}">
        <p14:creationId xmlns:p14="http://schemas.microsoft.com/office/powerpoint/2010/main" val="2052427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9 American Colony Matson additional\Matson15k1\People\Village elder with son and grandson in Dahariyeh, mat200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8448"/>
            <a:ext cx="9144000" cy="6419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Village elder with his son and grandson in </a:t>
            </a:r>
            <a:r>
              <a:rPr lang="en-US" dirty="0" err="1"/>
              <a:t>Dahariyeh</a:t>
            </a:r>
            <a:r>
              <a:rPr lang="en-US" dirty="0"/>
              <a:t> in the Judean hills</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As a father would with his own children</a:t>
            </a:r>
          </a:p>
        </p:txBody>
      </p:sp>
    </p:spTree>
    <p:extLst>
      <p:ext uri="{BB962C8B-B14F-4D97-AF65-F5344CB8AC3E}">
        <p14:creationId xmlns:p14="http://schemas.microsoft.com/office/powerpoint/2010/main" val="24670287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0B114FE-A566-43FA-853B-D5EA749015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Father and son at the Western Wall in Jerusalem</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As a father would with his own children</a:t>
            </a:r>
          </a:p>
        </p:txBody>
      </p:sp>
    </p:spTree>
    <p:extLst>
      <p:ext uri="{BB962C8B-B14F-4D97-AF65-F5344CB8AC3E}">
        <p14:creationId xmlns:p14="http://schemas.microsoft.com/office/powerpoint/2010/main" val="22108093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209" y="1148674"/>
            <a:ext cx="4937582" cy="4560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Coin of Tiberius, inscribed “Divine Augustus, Father,” AD 22–30</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As a father would with his own children</a:t>
            </a:r>
          </a:p>
        </p:txBody>
      </p:sp>
    </p:spTree>
    <p:extLst>
      <p:ext uri="{BB962C8B-B14F-4D97-AF65-F5344CB8AC3E}">
        <p14:creationId xmlns:p14="http://schemas.microsoft.com/office/powerpoint/2010/main" val="4940026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ris\Documents\Bolen\02 HVHL\43 Southern Palestine\Wilderness\Jericho Road with pilgrims, mat10617.jpg"/>
          <p:cNvPicPr>
            <a:picLocks noChangeAspect="1" noChangeArrowheads="1"/>
          </p:cNvPicPr>
          <p:nvPr/>
        </p:nvPicPr>
        <p:blipFill rotWithShape="1">
          <a:blip r:embed="rId3">
            <a:extLst>
              <a:ext uri="{28A0092B-C50C-407E-A947-70E740481C1C}">
                <a14:useLocalDpi xmlns:a14="http://schemas.microsoft.com/office/drawing/2010/main" val="0"/>
              </a:ext>
            </a:extLst>
          </a:blip>
          <a:srcRect b="34765"/>
          <a:stretch/>
        </p:blipFill>
        <p:spPr bwMode="auto">
          <a:xfrm>
            <a:off x="0" y="114299"/>
            <a:ext cx="9144000" cy="65196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Pilgrims travelling along the Jericho road</a:t>
            </a:r>
          </a:p>
        </p:txBody>
      </p:sp>
      <p:sp>
        <p:nvSpPr>
          <p:cNvPr id="10" name="Text Placeholder 2"/>
          <p:cNvSpPr>
            <a:spLocks noGrp="1"/>
          </p:cNvSpPr>
          <p:nvPr>
            <p:ph type="body" sz="quarter" idx="12"/>
          </p:nvPr>
        </p:nvSpPr>
        <p:spPr/>
        <p:txBody>
          <a:bodyPr/>
          <a:lstStyle/>
          <a:p>
            <a:r>
              <a:rPr lang="en-US" dirty="0"/>
              <a:t>2:12</a:t>
            </a:r>
          </a:p>
        </p:txBody>
      </p:sp>
      <p:sp>
        <p:nvSpPr>
          <p:cNvPr id="11" name="Title 3"/>
          <p:cNvSpPr>
            <a:spLocks noGrp="1"/>
          </p:cNvSpPr>
          <p:nvPr>
            <p:ph type="title"/>
          </p:nvPr>
        </p:nvSpPr>
        <p:spPr/>
        <p:txBody>
          <a:bodyPr/>
          <a:lstStyle/>
          <a:p>
            <a:r>
              <a:rPr lang="en-US" dirty="0"/>
              <a:t>That you would walk in a way that is worthy of the God who calls you into His kingdom</a:t>
            </a:r>
          </a:p>
        </p:txBody>
      </p:sp>
    </p:spTree>
    <p:extLst>
      <p:ext uri="{BB962C8B-B14F-4D97-AF65-F5344CB8AC3E}">
        <p14:creationId xmlns:p14="http://schemas.microsoft.com/office/powerpoint/2010/main" val="1732235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f/f6/Aliki_inscrip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1000" y="-1"/>
            <a:ext cx="4882000" cy="68510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Ex-voto from a tradesman of Thessalonica, in </a:t>
            </a:r>
            <a:r>
              <a:rPr lang="en-US" dirty="0" err="1"/>
              <a:t>Aliki</a:t>
            </a:r>
            <a:r>
              <a:rPr lang="en-US" dirty="0"/>
              <a:t> sanctuary </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For you know, brothers, that our coming to you was not in vain</a:t>
            </a:r>
          </a:p>
        </p:txBody>
      </p:sp>
      <p:sp>
        <p:nvSpPr>
          <p:cNvPr id="9" name="Rectangle 8"/>
          <p:cNvSpPr/>
          <p:nvPr/>
        </p:nvSpPr>
        <p:spPr>
          <a:xfrm>
            <a:off x="3505200" y="2209800"/>
            <a:ext cx="3352800" cy="457200"/>
          </a:xfrm>
          <a:prstGeom prst="rect">
            <a:avLst/>
          </a:prstGeom>
          <a:solidFill>
            <a:srgbClr val="C1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286000" y="2743200"/>
            <a:ext cx="1066800" cy="457200"/>
          </a:xfrm>
          <a:prstGeom prst="rect">
            <a:avLst/>
          </a:prstGeom>
          <a:solidFill>
            <a:srgbClr val="C1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67338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2/2f/Paul_preaching_at_Athens_%28Fleetwoos_and_Warner%2C_1830%29.jpg/1024px-Paul_preaching_at_Athens_%28Fleetwoos_and_Warner%2C_1830%29.jpg"/>
          <p:cNvPicPr>
            <a:picLocks noChangeAspect="1" noChangeArrowheads="1"/>
          </p:cNvPicPr>
          <p:nvPr/>
        </p:nvPicPr>
        <p:blipFill rotWithShape="1">
          <a:blip r:embed="rId3">
            <a:extLst>
              <a:ext uri="{28A0092B-C50C-407E-A947-70E740481C1C}">
                <a14:useLocalDpi xmlns:a14="http://schemas.microsoft.com/office/drawing/2010/main" val="0"/>
              </a:ext>
            </a:extLst>
          </a:blip>
          <a:srcRect l="2083" r="2570" b="4782"/>
          <a:stretch/>
        </p:blipFill>
        <p:spPr bwMode="auto">
          <a:xfrm>
            <a:off x="0" y="29926"/>
            <a:ext cx="9152182" cy="682807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Paul preaching at Thessalonica, circa 1830</a:t>
            </a:r>
          </a:p>
        </p:txBody>
      </p:sp>
      <p:sp>
        <p:nvSpPr>
          <p:cNvPr id="10" name="Text Placeholder 2"/>
          <p:cNvSpPr>
            <a:spLocks noGrp="1"/>
          </p:cNvSpPr>
          <p:nvPr>
            <p:ph type="body" sz="quarter" idx="12"/>
          </p:nvPr>
        </p:nvSpPr>
        <p:spPr/>
        <p:txBody>
          <a:bodyPr/>
          <a:lstStyle/>
          <a:p>
            <a:r>
              <a:rPr lang="en-US" dirty="0"/>
              <a:t>2:13</a:t>
            </a:r>
          </a:p>
        </p:txBody>
      </p:sp>
      <p:sp>
        <p:nvSpPr>
          <p:cNvPr id="11" name="Title 3"/>
          <p:cNvSpPr>
            <a:spLocks noGrp="1"/>
          </p:cNvSpPr>
          <p:nvPr>
            <p:ph type="title"/>
          </p:nvPr>
        </p:nvSpPr>
        <p:spPr/>
        <p:txBody>
          <a:bodyPr/>
          <a:lstStyle/>
          <a:p>
            <a:r>
              <a:rPr lang="en-US" dirty="0"/>
              <a:t>When you received from us the word of God’s message, you accepted it</a:t>
            </a:r>
          </a:p>
        </p:txBody>
      </p:sp>
    </p:spTree>
    <p:extLst>
      <p:ext uri="{BB962C8B-B14F-4D97-AF65-F5344CB8AC3E}">
        <p14:creationId xmlns:p14="http://schemas.microsoft.com/office/powerpoint/2010/main" val="11720361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table, face, old&#10;&#10;Description automatically generated">
            <a:extLst>
              <a:ext uri="{FF2B5EF4-FFF2-40B4-BE49-F238E27FC236}">
                <a16:creationId xmlns:a16="http://schemas.microsoft.com/office/drawing/2014/main" id="{6CCCC9CA-7056-43E3-AB33-A0839195241F}"/>
              </a:ext>
            </a:extLst>
          </p:cNvPr>
          <p:cNvPicPr>
            <a:picLocks noChangeAspect="1"/>
          </p:cNvPicPr>
          <p:nvPr/>
        </p:nvPicPr>
        <p:blipFill rotWithShape="1">
          <a:blip r:embed="rId3">
            <a:extLst>
              <a:ext uri="{28A0092B-C50C-407E-A947-70E740481C1C}">
                <a14:useLocalDpi xmlns:a14="http://schemas.microsoft.com/office/drawing/2010/main" val="0"/>
              </a:ext>
            </a:extLst>
          </a:blip>
          <a:srcRect l="1807" r="1807"/>
          <a:stretch/>
        </p:blipFill>
        <p:spPr>
          <a:xfrm>
            <a:off x="0" y="848563"/>
            <a:ext cx="9144000" cy="5160874"/>
          </a:xfrm>
          <a:prstGeom prst="rect">
            <a:avLst/>
          </a:prstGeom>
        </p:spPr>
      </p:pic>
      <p:sp>
        <p:nvSpPr>
          <p:cNvPr id="3" name="Text Placeholder 2"/>
          <p:cNvSpPr>
            <a:spLocks noGrp="1"/>
          </p:cNvSpPr>
          <p:nvPr>
            <p:ph type="body" sz="quarter" idx="10"/>
          </p:nvPr>
        </p:nvSpPr>
        <p:spPr/>
        <p:txBody>
          <a:bodyPr/>
          <a:lstStyle/>
          <a:p>
            <a:r>
              <a:rPr lang="en-US" dirty="0"/>
              <a:t>Terracotta mold and mask of a tragic heroine, 2nd century BC</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You, brothers, became imitators of the churches of God in Christ Jesus that are in Judea</a:t>
            </a:r>
          </a:p>
        </p:txBody>
      </p:sp>
    </p:spTree>
    <p:extLst>
      <p:ext uri="{BB962C8B-B14F-4D97-AF65-F5344CB8AC3E}">
        <p14:creationId xmlns:p14="http://schemas.microsoft.com/office/powerpoint/2010/main" val="26394570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Remains of a Byzantine church at Khirbet el-</a:t>
            </a:r>
            <a:r>
              <a:rPr lang="en-US" dirty="0" err="1"/>
              <a:t>Maqatir</a:t>
            </a:r>
            <a:r>
              <a:rPr lang="en-US" dirty="0"/>
              <a:t>, 4th century AD</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You, brothers, became imitators of the churches of God in Christ Jesus that are in Judea</a:t>
            </a:r>
          </a:p>
        </p:txBody>
      </p:sp>
      <p:pic>
        <p:nvPicPr>
          <p:cNvPr id="2050" name="Picture 2" descr="C:\Users\Kris\Documents\Bolen\04 0Adds 2012\Israel2016\02 Samaria and the Center\Khirbet el-Maqatir\Khirbet el-Maqatir Byzantine church excavations apse, tb060616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6432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18FE11A-22B8-473F-860F-32AD98C020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3" name="Text Placeholder 2"/>
          <p:cNvSpPr>
            <a:spLocks noGrp="1"/>
          </p:cNvSpPr>
          <p:nvPr>
            <p:ph type="body" sz="quarter" idx="10"/>
          </p:nvPr>
        </p:nvSpPr>
        <p:spPr/>
        <p:txBody>
          <a:bodyPr/>
          <a:lstStyle/>
          <a:p>
            <a:r>
              <a:rPr lang="en-US" dirty="0"/>
              <a:t>Church at Khirbet Beit Lei, 6th century</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You, brothers, became imitators of the churches of God in Christ Jesus that are in Judea</a:t>
            </a:r>
          </a:p>
        </p:txBody>
      </p:sp>
    </p:spTree>
    <p:extLst>
      <p:ext uri="{BB962C8B-B14F-4D97-AF65-F5344CB8AC3E}">
        <p14:creationId xmlns:p14="http://schemas.microsoft.com/office/powerpoint/2010/main" val="42634942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Public\_Bethany\matt26\David's Tomb and Upper Room building Roman wall, tb0514045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Roman wall of David’s Tomb and the Upper Room</a:t>
            </a:r>
          </a:p>
        </p:txBody>
      </p:sp>
      <p:sp>
        <p:nvSpPr>
          <p:cNvPr id="10" name="Text Placeholder 2"/>
          <p:cNvSpPr>
            <a:spLocks noGrp="1"/>
          </p:cNvSpPr>
          <p:nvPr>
            <p:ph type="body" sz="quarter" idx="12"/>
          </p:nvPr>
        </p:nvSpPr>
        <p:spPr/>
        <p:txBody>
          <a:bodyPr/>
          <a:lstStyle/>
          <a:p>
            <a:r>
              <a:rPr lang="en-US" dirty="0"/>
              <a:t>2:14</a:t>
            </a:r>
          </a:p>
        </p:txBody>
      </p:sp>
      <p:sp>
        <p:nvSpPr>
          <p:cNvPr id="11" name="Title 3"/>
          <p:cNvSpPr>
            <a:spLocks noGrp="1"/>
          </p:cNvSpPr>
          <p:nvPr>
            <p:ph type="title"/>
          </p:nvPr>
        </p:nvSpPr>
        <p:spPr/>
        <p:txBody>
          <a:bodyPr/>
          <a:lstStyle/>
          <a:p>
            <a:r>
              <a:rPr lang="en-US" dirty="0"/>
              <a:t>You, brothers, became imitators of the churches of God in Christ Jesus that are in Judea</a:t>
            </a:r>
          </a:p>
        </p:txBody>
      </p:sp>
    </p:spTree>
    <p:extLst>
      <p:ext uri="{BB962C8B-B14F-4D97-AF65-F5344CB8AC3E}">
        <p14:creationId xmlns:p14="http://schemas.microsoft.com/office/powerpoint/2010/main" val="32851879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Upper Room above David’s Tomb</a:t>
            </a:r>
          </a:p>
        </p:txBody>
      </p:sp>
      <p:sp>
        <p:nvSpPr>
          <p:cNvPr id="8" name="Text Placeholder 2"/>
          <p:cNvSpPr>
            <a:spLocks noGrp="1"/>
          </p:cNvSpPr>
          <p:nvPr>
            <p:ph type="body" sz="quarter" idx="12"/>
          </p:nvPr>
        </p:nvSpPr>
        <p:spPr/>
        <p:txBody>
          <a:bodyPr/>
          <a:lstStyle/>
          <a:p>
            <a:r>
              <a:rPr lang="en-US" dirty="0"/>
              <a:t>2:14</a:t>
            </a:r>
          </a:p>
        </p:txBody>
      </p:sp>
      <p:sp>
        <p:nvSpPr>
          <p:cNvPr id="9" name="Title 3"/>
          <p:cNvSpPr>
            <a:spLocks noGrp="1"/>
          </p:cNvSpPr>
          <p:nvPr>
            <p:ph type="title"/>
          </p:nvPr>
        </p:nvSpPr>
        <p:spPr/>
        <p:txBody>
          <a:bodyPr/>
          <a:lstStyle/>
          <a:p>
            <a:r>
              <a:rPr lang="en-US" dirty="0"/>
              <a:t>You, brothers, became imitators of the churches of God in Christ Jesus that are in Judea</a:t>
            </a:r>
          </a:p>
        </p:txBody>
      </p:sp>
    </p:spTree>
    <p:extLst>
      <p:ext uri="{BB962C8B-B14F-4D97-AF65-F5344CB8AC3E}">
        <p14:creationId xmlns:p14="http://schemas.microsoft.com/office/powerpoint/2010/main" val="21747733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7944" y="365760"/>
            <a:ext cx="2128112" cy="61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err="1"/>
              <a:t>Libellus</a:t>
            </a:r>
            <a:r>
              <a:rPr lang="en-US" dirty="0"/>
              <a:t> from the </a:t>
            </a:r>
            <a:r>
              <a:rPr lang="en-US" dirty="0" err="1"/>
              <a:t>Decian</a:t>
            </a:r>
            <a:r>
              <a:rPr lang="en-US" dirty="0"/>
              <a:t> persecution, signed by witnesses, June 17, AD 250</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You also suffered the same things from your own countrymen as they did from the Jews</a:t>
            </a:r>
          </a:p>
        </p:txBody>
      </p:sp>
    </p:spTree>
    <p:extLst>
      <p:ext uri="{BB962C8B-B14F-4D97-AF65-F5344CB8AC3E}">
        <p14:creationId xmlns:p14="http://schemas.microsoft.com/office/powerpoint/2010/main" val="31799192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abric, stone&#10;&#10;Description automatically generated">
            <a:extLst>
              <a:ext uri="{FF2B5EF4-FFF2-40B4-BE49-F238E27FC236}">
                <a16:creationId xmlns:a16="http://schemas.microsoft.com/office/drawing/2014/main" id="{88405EC7-B554-4DA8-A0DA-3E9E069E6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09" y="338328"/>
            <a:ext cx="8200583" cy="6181344"/>
          </a:xfrm>
          <a:prstGeom prst="rect">
            <a:avLst/>
          </a:prstGeom>
        </p:spPr>
      </p:pic>
      <p:sp>
        <p:nvSpPr>
          <p:cNvPr id="2" name="Text Placeholder 1">
            <a:extLst>
              <a:ext uri="{FF2B5EF4-FFF2-40B4-BE49-F238E27FC236}">
                <a16:creationId xmlns:a16="http://schemas.microsoft.com/office/drawing/2014/main" id="{C1C15A4E-EA39-4A1D-B224-537D3CB942C2}"/>
              </a:ext>
            </a:extLst>
          </p:cNvPr>
          <p:cNvSpPr>
            <a:spLocks noGrp="1"/>
          </p:cNvSpPr>
          <p:nvPr>
            <p:ph type="body" sz="quarter" idx="10"/>
          </p:nvPr>
        </p:nvSpPr>
        <p:spPr/>
        <p:txBody>
          <a:bodyPr/>
          <a:lstStyle/>
          <a:p>
            <a:r>
              <a:rPr lang="en-US" i="1" dirty="0"/>
              <a:t>The Stoning of Saint Stephen</a:t>
            </a:r>
            <a:r>
              <a:rPr lang="en-US" dirty="0"/>
              <a:t>, from the </a:t>
            </a:r>
            <a:r>
              <a:rPr lang="en-US" dirty="0" err="1"/>
              <a:t>Mosan</a:t>
            </a:r>
            <a:r>
              <a:rPr lang="en-US" dirty="0"/>
              <a:t> Workshop, circa AD 1100</a:t>
            </a:r>
          </a:p>
        </p:txBody>
      </p:sp>
      <p:sp>
        <p:nvSpPr>
          <p:cNvPr id="3" name="Text Placeholder 2">
            <a:extLst>
              <a:ext uri="{FF2B5EF4-FFF2-40B4-BE49-F238E27FC236}">
                <a16:creationId xmlns:a16="http://schemas.microsoft.com/office/drawing/2014/main" id="{99EFDCF9-58D0-41DF-A2EC-F844BCAF53F9}"/>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6F2297C1-A91A-4D93-AA61-AEE7CB9E1337}"/>
              </a:ext>
            </a:extLst>
          </p:cNvPr>
          <p:cNvSpPr>
            <a:spLocks noGrp="1"/>
          </p:cNvSpPr>
          <p:nvPr>
            <p:ph type="title"/>
          </p:nvPr>
        </p:nvSpPr>
        <p:spPr/>
        <p:txBody>
          <a:bodyPr/>
          <a:lstStyle/>
          <a:p>
            <a:r>
              <a:rPr lang="en-US" dirty="0"/>
              <a:t>You also suffered the same things from your own countrymen as they did from the Jews</a:t>
            </a:r>
          </a:p>
        </p:txBody>
      </p:sp>
    </p:spTree>
    <p:extLst>
      <p:ext uri="{BB962C8B-B14F-4D97-AF65-F5344CB8AC3E}">
        <p14:creationId xmlns:p14="http://schemas.microsoft.com/office/powerpoint/2010/main" val="40815997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giraffe, rock, zebra&#10;&#10;Description automatically generated">
            <a:extLst>
              <a:ext uri="{FF2B5EF4-FFF2-40B4-BE49-F238E27FC236}">
                <a16:creationId xmlns:a16="http://schemas.microsoft.com/office/drawing/2014/main" id="{26F0AEF9-A968-4B73-AFCC-273D8A5F8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040"/>
            <a:ext cx="9144000" cy="6217920"/>
          </a:xfrm>
          <a:prstGeom prst="rect">
            <a:avLst/>
          </a:prstGeom>
        </p:spPr>
      </p:pic>
      <p:sp>
        <p:nvSpPr>
          <p:cNvPr id="2" name="Text Placeholder 1"/>
          <p:cNvSpPr>
            <a:spLocks noGrp="1"/>
          </p:cNvSpPr>
          <p:nvPr>
            <p:ph type="body" sz="quarter" idx="10"/>
          </p:nvPr>
        </p:nvSpPr>
        <p:spPr/>
        <p:txBody>
          <a:bodyPr/>
          <a:lstStyle/>
          <a:p>
            <a:r>
              <a:rPr lang="en-US" i="1" dirty="0"/>
              <a:t>The Raising of the Cross</a:t>
            </a:r>
            <a:r>
              <a:rPr lang="en-US" dirty="0"/>
              <a:t>, by James Tissot, circa 1890</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They killed the Lord Jesus</a:t>
            </a:r>
          </a:p>
        </p:txBody>
      </p:sp>
    </p:spTree>
    <p:extLst>
      <p:ext uri="{BB962C8B-B14F-4D97-AF65-F5344CB8AC3E}">
        <p14:creationId xmlns:p14="http://schemas.microsoft.com/office/powerpoint/2010/main" val="8688759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They killed the Lord Jesus</a:t>
            </a:r>
          </a:p>
        </p:txBody>
      </p:sp>
      <p:pic>
        <p:nvPicPr>
          <p:cNvPr id="7" name="Picture 6">
            <a:extLst>
              <a:ext uri="{FF2B5EF4-FFF2-40B4-BE49-F238E27FC236}">
                <a16:creationId xmlns:a16="http://schemas.microsoft.com/office/drawing/2014/main" id="{C58B0B62-A7A4-134A-92DE-0118DDFB1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Tree>
    <p:extLst>
      <p:ext uri="{BB962C8B-B14F-4D97-AF65-F5344CB8AC3E}">
        <p14:creationId xmlns:p14="http://schemas.microsoft.com/office/powerpoint/2010/main" val="2112492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map&#10;&#10;Description automatically generated">
            <a:extLst>
              <a:ext uri="{FF2B5EF4-FFF2-40B4-BE49-F238E27FC236}">
                <a16:creationId xmlns:a16="http://schemas.microsoft.com/office/drawing/2014/main" id="{66CD1C09-A076-4C00-A100-A496368B6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Map of Philippi and Thessalonica on the Via Egnatia</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We had already suffered and been shamefully treated at Philippi, as you know</a:t>
            </a:r>
          </a:p>
        </p:txBody>
      </p:sp>
    </p:spTree>
    <p:extLst>
      <p:ext uri="{BB962C8B-B14F-4D97-AF65-F5344CB8AC3E}">
        <p14:creationId xmlns:p14="http://schemas.microsoft.com/office/powerpoint/2010/main" val="2225950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They killed the Lord Jesus</a:t>
            </a:r>
          </a:p>
        </p:txBody>
      </p:sp>
      <p:pic>
        <p:nvPicPr>
          <p:cNvPr id="7" name="Picture 6">
            <a:extLst>
              <a:ext uri="{FF2B5EF4-FFF2-40B4-BE49-F238E27FC236}">
                <a16:creationId xmlns:a16="http://schemas.microsoft.com/office/drawing/2014/main" id="{C58B0B62-A7A4-134A-92DE-0118DDFB1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
        <p:nvSpPr>
          <p:cNvPr id="8" name="Oval 7">
            <a:extLst>
              <a:ext uri="{FF2B5EF4-FFF2-40B4-BE49-F238E27FC236}">
                <a16:creationId xmlns:a16="http://schemas.microsoft.com/office/drawing/2014/main" id="{CF353593-E010-B041-A3C8-5ADD5BCF5DA5}"/>
              </a:ext>
            </a:extLst>
          </p:cNvPr>
          <p:cNvSpPr/>
          <p:nvPr/>
        </p:nvSpPr>
        <p:spPr>
          <a:xfrm>
            <a:off x="2209800" y="3124200"/>
            <a:ext cx="3886200" cy="1143000"/>
          </a:xfrm>
          <a:prstGeom prst="ellipse">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prstClr val="black"/>
              </a:solidFill>
              <a:latin typeface="Calibri"/>
            </a:endParaRPr>
          </a:p>
        </p:txBody>
      </p:sp>
    </p:spTree>
    <p:extLst>
      <p:ext uri="{BB962C8B-B14F-4D97-AF65-F5344CB8AC3E}">
        <p14:creationId xmlns:p14="http://schemas.microsoft.com/office/powerpoint/2010/main" val="18630610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Kris\Documents\Bolen\01b PLBL, PCB size\03 Jerusalem\Church of Holy Sepulcher\Holy Sepulcher from Lutheran tower, tb1231992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Church of the Holy Sepulcher (from the southeast)</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They killed the Lord Jesus</a:t>
            </a:r>
          </a:p>
        </p:txBody>
      </p:sp>
    </p:spTree>
    <p:extLst>
      <p:ext uri="{BB962C8B-B14F-4D97-AF65-F5344CB8AC3E}">
        <p14:creationId xmlns:p14="http://schemas.microsoft.com/office/powerpoint/2010/main" val="427743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821048-712E-0E4A-BD53-495DB2DF14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Rock outcrop of Golgotha in the Church of the Holy Sepulcher</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They killed the Lord Jesus</a:t>
            </a:r>
          </a:p>
        </p:txBody>
      </p:sp>
    </p:spTree>
    <p:extLst>
      <p:ext uri="{BB962C8B-B14F-4D97-AF65-F5344CB8AC3E}">
        <p14:creationId xmlns:p14="http://schemas.microsoft.com/office/powerpoint/2010/main" val="6459052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Israel2016\03 Jerusalem\Holy Sepulcher\Holy Sepulcher, Calvary Latin Altar of Nails of the Cross, tb060616993.jpg"/>
          <p:cNvPicPr>
            <a:picLocks noChangeAspect="1" noChangeArrowheads="1"/>
          </p:cNvPicPr>
          <p:nvPr/>
        </p:nvPicPr>
        <p:blipFill rotWithShape="1">
          <a:blip r:embed="rId3">
            <a:extLst>
              <a:ext uri="{28A0092B-C50C-407E-A947-70E740481C1C}">
                <a14:useLocalDpi xmlns:a14="http://schemas.microsoft.com/office/drawing/2010/main" val="0"/>
              </a:ext>
            </a:extLst>
          </a:blip>
          <a:srcRect l="1637"/>
          <a:stretch/>
        </p:blipFill>
        <p:spPr bwMode="auto">
          <a:xfrm>
            <a:off x="0" y="365760"/>
            <a:ext cx="9144000"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Latin Altar of the Nails of the Cross, Church of the Holy Sepulcher </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They killed the Lord Jesus</a:t>
            </a:r>
          </a:p>
        </p:txBody>
      </p:sp>
    </p:spTree>
    <p:extLst>
      <p:ext uri="{BB962C8B-B14F-4D97-AF65-F5344CB8AC3E}">
        <p14:creationId xmlns:p14="http://schemas.microsoft.com/office/powerpoint/2010/main" val="18900381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i="1" dirty="0"/>
              <a:t>Murder of Zechariah</a:t>
            </a:r>
            <a:r>
              <a:rPr lang="en-US" dirty="0"/>
              <a:t>, by William </a:t>
            </a:r>
            <a:r>
              <a:rPr lang="en-US" dirty="0" err="1"/>
              <a:t>Brassey</a:t>
            </a:r>
            <a:r>
              <a:rPr lang="en-US" dirty="0"/>
              <a:t> Hole, circa 1900</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They killed the Lord Jesus and the prophets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2755" y="365760"/>
            <a:ext cx="4419332" cy="6153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77095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Prison of Christ, traditional Greek Orthodox site, in Jerusalem</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They killed the Lord Jesus and the prophets and drove us out</a:t>
            </a:r>
          </a:p>
        </p:txBody>
      </p:sp>
      <p:pic>
        <p:nvPicPr>
          <p:cNvPr id="8" name="Picture 7" descr="A close up of a rock&#10;&#10;Description generated with very high confidence">
            <a:extLst>
              <a:ext uri="{FF2B5EF4-FFF2-40B4-BE49-F238E27FC236}">
                <a16:creationId xmlns:a16="http://schemas.microsoft.com/office/drawing/2014/main" id="{54AFC64A-4D87-4707-A917-2D6DF5922637}"/>
              </a:ext>
            </a:extLst>
          </p:cNvPr>
          <p:cNvPicPr>
            <a:picLocks noChangeAspect="1"/>
          </p:cNvPicPr>
          <p:nvPr/>
        </p:nvPicPr>
        <p:blipFill rotWithShape="1">
          <a:blip r:embed="rId3">
            <a:extLst>
              <a:ext uri="{28A0092B-C50C-407E-A947-70E740481C1C}">
                <a14:useLocalDpi xmlns:a14="http://schemas.microsoft.com/office/drawing/2010/main" val="0"/>
              </a:ext>
            </a:extLst>
          </a:blip>
          <a:srcRect r="1635"/>
          <a:stretch/>
        </p:blipFill>
        <p:spPr>
          <a:xfrm>
            <a:off x="-1" y="365760"/>
            <a:ext cx="9144001" cy="6153912"/>
          </a:xfrm>
          <a:prstGeom prst="rect">
            <a:avLst/>
          </a:prstGeom>
        </p:spPr>
      </p:pic>
    </p:spTree>
    <p:extLst>
      <p:ext uri="{BB962C8B-B14F-4D97-AF65-F5344CB8AC3E}">
        <p14:creationId xmlns:p14="http://schemas.microsoft.com/office/powerpoint/2010/main" val="42130192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19 Museum\Rome Museums\National Museum\Villas\Painting fragment with boat and structures from cryptoporticus A of Villa Farnesina, tb0513177732.jpg"/>
          <p:cNvPicPr>
            <a:picLocks noChangeAspect="1" noChangeArrowheads="1"/>
          </p:cNvPicPr>
          <p:nvPr/>
        </p:nvPicPr>
        <p:blipFill rotWithShape="1">
          <a:blip r:embed="rId3">
            <a:extLst>
              <a:ext uri="{28A0092B-C50C-407E-A947-70E740481C1C}">
                <a14:useLocalDpi xmlns:a14="http://schemas.microsoft.com/office/drawing/2010/main" val="0"/>
              </a:ext>
            </a:extLst>
          </a:blip>
          <a:srcRect t="8433" b="7444"/>
          <a:stretch/>
        </p:blipFill>
        <p:spPr bwMode="auto">
          <a:xfrm>
            <a:off x="0" y="228600"/>
            <a:ext cx="9144000" cy="6477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a man in a boat, from Cryptoporticus A of Villa Farnesina, Rome, 1st century BC</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They killed the Lord Jesus and the prophets and drove us out</a:t>
            </a:r>
          </a:p>
        </p:txBody>
      </p:sp>
    </p:spTree>
    <p:extLst>
      <p:ext uri="{BB962C8B-B14F-4D97-AF65-F5344CB8AC3E}">
        <p14:creationId xmlns:p14="http://schemas.microsoft.com/office/powerpoint/2010/main" val="15783442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26" descr="Jericho tell aerial from southeast, tb q010703">
            <a:extLst>
              <a:ext uri="{FF2B5EF4-FFF2-40B4-BE49-F238E27FC236}">
                <a16:creationId xmlns:a16="http://schemas.microsoft.com/office/drawing/2014/main" id="{32FCEA45-BE36-094D-9C7A-851F2353CA22}"/>
              </a:ext>
            </a:extLst>
          </p:cNvPr>
          <p:cNvPicPr preferRelativeResize="0">
            <a:picLocks noChangeAspect="1" noChangeArrowheads="1"/>
          </p:cNvPicPr>
          <p:nvPr>
            <p:custDataLst>
              <p:tags r:id="rId1"/>
            </p:custDataLst>
          </p:nvPr>
        </p:nvPicPr>
        <p:blipFill>
          <a:blip r:embed="rId4"/>
          <a:srcRect/>
          <a:stretch>
            <a:fillRect/>
          </a:stretch>
        </p:blipFill>
        <p:spPr bwMode="auto">
          <a:xfrm>
            <a:off x="0" y="-3175"/>
            <a:ext cx="9144000" cy="6861175"/>
          </a:xfrm>
          <a:prstGeom prst="rect">
            <a:avLst/>
          </a:prstGeom>
          <a:noFill/>
          <a:ln w="9525">
            <a:noFill/>
            <a:miter lim="800000"/>
            <a:headEnd/>
            <a:tailEnd/>
          </a:ln>
        </p:spPr>
      </p:pic>
      <p:sp>
        <p:nvSpPr>
          <p:cNvPr id="8" name="Text Placeholder 7">
            <a:extLst>
              <a:ext uri="{FF2B5EF4-FFF2-40B4-BE49-F238E27FC236}">
                <a16:creationId xmlns:a16="http://schemas.microsoft.com/office/drawing/2014/main" id="{117EA2C1-A71A-4200-BA3B-D12EE935AEDC}"/>
              </a:ext>
            </a:extLst>
          </p:cNvPr>
          <p:cNvSpPr>
            <a:spLocks noGrp="1"/>
          </p:cNvSpPr>
          <p:nvPr>
            <p:ph type="body" sz="quarter" idx="10"/>
          </p:nvPr>
        </p:nvSpPr>
        <p:spPr/>
        <p:txBody>
          <a:bodyPr/>
          <a:lstStyle/>
          <a:p>
            <a:r>
              <a:rPr lang="en-US" dirty="0"/>
              <a:t>Jericho (aerial view from the southeast)</a:t>
            </a:r>
          </a:p>
        </p:txBody>
      </p:sp>
      <p:sp>
        <p:nvSpPr>
          <p:cNvPr id="6" name="Text Placeholder 5">
            <a:extLst>
              <a:ext uri="{FF2B5EF4-FFF2-40B4-BE49-F238E27FC236}">
                <a16:creationId xmlns:a16="http://schemas.microsoft.com/office/drawing/2014/main" id="{6B75F13D-E901-4988-A831-29D229E616D2}"/>
              </a:ext>
            </a:extLst>
          </p:cNvPr>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spTree>
    <p:extLst>
      <p:ext uri="{BB962C8B-B14F-4D97-AF65-F5344CB8AC3E}">
        <p14:creationId xmlns:p14="http://schemas.microsoft.com/office/powerpoint/2010/main" val="21446981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26" descr="Jericho tell aerial from southeast, tb q010703">
            <a:extLst>
              <a:ext uri="{FF2B5EF4-FFF2-40B4-BE49-F238E27FC236}">
                <a16:creationId xmlns:a16="http://schemas.microsoft.com/office/drawing/2014/main" id="{32FCEA45-BE36-094D-9C7A-851F2353CA22}"/>
              </a:ext>
            </a:extLst>
          </p:cNvPr>
          <p:cNvPicPr preferRelativeResize="0">
            <a:picLocks noChangeAspect="1" noChangeArrowheads="1"/>
          </p:cNvPicPr>
          <p:nvPr>
            <p:custDataLst>
              <p:tags r:id="rId1"/>
            </p:custDataLst>
          </p:nvPr>
        </p:nvPicPr>
        <p:blipFill>
          <a:blip r:embed="rId4"/>
          <a:srcRect/>
          <a:stretch>
            <a:fillRect/>
          </a:stretch>
        </p:blipFill>
        <p:spPr bwMode="auto">
          <a:xfrm>
            <a:off x="0" y="-3175"/>
            <a:ext cx="9144000" cy="6861175"/>
          </a:xfrm>
          <a:prstGeom prst="rect">
            <a:avLst/>
          </a:prstGeom>
          <a:noFill/>
          <a:ln w="9525">
            <a:noFill/>
            <a:miter lim="800000"/>
            <a:headEnd/>
            <a:tailEnd/>
          </a:ln>
        </p:spPr>
      </p:pic>
      <p:sp>
        <p:nvSpPr>
          <p:cNvPr id="8" name="Text Placeholder 7">
            <a:extLst>
              <a:ext uri="{FF2B5EF4-FFF2-40B4-BE49-F238E27FC236}">
                <a16:creationId xmlns:a16="http://schemas.microsoft.com/office/drawing/2014/main" id="{117EA2C1-A71A-4200-BA3B-D12EE935AEDC}"/>
              </a:ext>
            </a:extLst>
          </p:cNvPr>
          <p:cNvSpPr>
            <a:spLocks noGrp="1"/>
          </p:cNvSpPr>
          <p:nvPr>
            <p:ph type="body" sz="quarter" idx="10"/>
          </p:nvPr>
        </p:nvSpPr>
        <p:spPr/>
        <p:txBody>
          <a:bodyPr/>
          <a:lstStyle/>
          <a:p>
            <a:r>
              <a:rPr lang="en-US" dirty="0"/>
              <a:t>Jericho (aerial view from the southeast)</a:t>
            </a:r>
          </a:p>
        </p:txBody>
      </p:sp>
      <p:sp>
        <p:nvSpPr>
          <p:cNvPr id="6" name="Text Placeholder 5">
            <a:extLst>
              <a:ext uri="{FF2B5EF4-FFF2-40B4-BE49-F238E27FC236}">
                <a16:creationId xmlns:a16="http://schemas.microsoft.com/office/drawing/2014/main" id="{6B75F13D-E901-4988-A831-29D229E616D2}"/>
              </a:ext>
            </a:extLst>
          </p:cNvPr>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sp>
        <p:nvSpPr>
          <p:cNvPr id="11" name="Text Box 8">
            <a:extLst>
              <a:ext uri="{FF2B5EF4-FFF2-40B4-BE49-F238E27FC236}">
                <a16:creationId xmlns:a16="http://schemas.microsoft.com/office/drawing/2014/main" id="{3364DAF2-A45F-BF4E-8B35-D0AB676F828B}"/>
              </a:ext>
            </a:extLst>
          </p:cNvPr>
          <p:cNvSpPr txBox="1">
            <a:spLocks noChangeArrowheads="1"/>
          </p:cNvSpPr>
          <p:nvPr/>
        </p:nvSpPr>
        <p:spPr bwMode="auto">
          <a:xfrm>
            <a:off x="1929781" y="3352800"/>
            <a:ext cx="1794722" cy="40011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2000" kern="0" dirty="0">
                <a:solidFill>
                  <a:srgbClr val="FFFFFF"/>
                </a:solidFill>
                <a:effectLst>
                  <a:glow rad="76200">
                    <a:srgbClr val="000000">
                      <a:alpha val="60000"/>
                    </a:srgbClr>
                  </a:glow>
                </a:effectLst>
                <a:latin typeface="Calibri" pitchFamily="34" charset="0"/>
                <a:cs typeface="Calibri" pitchFamily="34" charset="0"/>
              </a:rPr>
              <a:t>Neolithic tower</a:t>
            </a:r>
          </a:p>
        </p:txBody>
      </p:sp>
      <p:sp>
        <p:nvSpPr>
          <p:cNvPr id="12" name="Oval 11">
            <a:extLst>
              <a:ext uri="{FF2B5EF4-FFF2-40B4-BE49-F238E27FC236}">
                <a16:creationId xmlns:a16="http://schemas.microsoft.com/office/drawing/2014/main" id="{8BF1D2B0-28D5-C940-A54E-FA7E7430619F}"/>
              </a:ext>
            </a:extLst>
          </p:cNvPr>
          <p:cNvSpPr/>
          <p:nvPr/>
        </p:nvSpPr>
        <p:spPr>
          <a:xfrm>
            <a:off x="3642603" y="3676710"/>
            <a:ext cx="3810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3" name="Text Box 10">
            <a:extLst>
              <a:ext uri="{FF2B5EF4-FFF2-40B4-BE49-F238E27FC236}">
                <a16:creationId xmlns:a16="http://schemas.microsoft.com/office/drawing/2014/main" id="{67067CA1-2351-D944-A2EC-50FD26B091A0}"/>
              </a:ext>
            </a:extLst>
          </p:cNvPr>
          <p:cNvSpPr txBox="1">
            <a:spLocks noChangeArrowheads="1"/>
          </p:cNvSpPr>
          <p:nvPr/>
        </p:nvSpPr>
        <p:spPr bwMode="auto">
          <a:xfrm>
            <a:off x="4615817" y="5086290"/>
            <a:ext cx="1634165" cy="40011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2000" kern="0" dirty="0">
                <a:solidFill>
                  <a:srgbClr val="FFFFFF"/>
                </a:solidFill>
                <a:effectLst>
                  <a:glow rad="76200">
                    <a:srgbClr val="000000">
                      <a:alpha val="60000"/>
                    </a:srgbClr>
                  </a:glow>
                </a:effectLst>
                <a:latin typeface="Calibri" pitchFamily="34" charset="0"/>
                <a:cs typeface="Calibri" pitchFamily="34" charset="0"/>
              </a:rPr>
              <a:t>Elisha’s spring</a:t>
            </a:r>
          </a:p>
        </p:txBody>
      </p:sp>
      <p:sp>
        <p:nvSpPr>
          <p:cNvPr id="14" name="Oval 13">
            <a:extLst>
              <a:ext uri="{FF2B5EF4-FFF2-40B4-BE49-F238E27FC236}">
                <a16:creationId xmlns:a16="http://schemas.microsoft.com/office/drawing/2014/main" id="{B3D610FB-60CB-9040-8DBA-6B2C04A5E030}"/>
              </a:ext>
            </a:extLst>
          </p:cNvPr>
          <p:cNvSpPr/>
          <p:nvPr/>
        </p:nvSpPr>
        <p:spPr>
          <a:xfrm>
            <a:off x="4419600" y="4857690"/>
            <a:ext cx="3048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5" name="Oval 14">
            <a:extLst>
              <a:ext uri="{FF2B5EF4-FFF2-40B4-BE49-F238E27FC236}">
                <a16:creationId xmlns:a16="http://schemas.microsoft.com/office/drawing/2014/main" id="{D3B0807F-2124-B846-8550-CA82DCC0C413}"/>
              </a:ext>
            </a:extLst>
          </p:cNvPr>
          <p:cNvSpPr/>
          <p:nvPr/>
        </p:nvSpPr>
        <p:spPr>
          <a:xfrm rot="647275">
            <a:off x="2104452" y="4914021"/>
            <a:ext cx="526002" cy="374057"/>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
        <p:nvSpPr>
          <p:cNvPr id="16" name="Text Box 9">
            <a:extLst>
              <a:ext uri="{FF2B5EF4-FFF2-40B4-BE49-F238E27FC236}">
                <a16:creationId xmlns:a16="http://schemas.microsoft.com/office/drawing/2014/main" id="{FAC30A03-CA92-BD48-98A8-6A4AB5E56B20}"/>
              </a:ext>
            </a:extLst>
          </p:cNvPr>
          <p:cNvSpPr txBox="1">
            <a:spLocks noChangeArrowheads="1"/>
          </p:cNvSpPr>
          <p:nvPr/>
        </p:nvSpPr>
        <p:spPr bwMode="auto">
          <a:xfrm>
            <a:off x="151027" y="5314890"/>
            <a:ext cx="2682081" cy="40011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2000" kern="0" dirty="0">
                <a:solidFill>
                  <a:srgbClr val="FFFFFF"/>
                </a:solidFill>
                <a:effectLst>
                  <a:glow rad="76200">
                    <a:srgbClr val="000000">
                      <a:alpha val="60000"/>
                    </a:srgbClr>
                  </a:glow>
                </a:effectLst>
                <a:latin typeface="Calibri" pitchFamily="34" charset="0"/>
                <a:cs typeface="Calibri" pitchFamily="34" charset="0"/>
              </a:rPr>
              <a:t>exposed revetment wall</a:t>
            </a:r>
          </a:p>
        </p:txBody>
      </p:sp>
    </p:spTree>
    <p:extLst>
      <p:ext uri="{BB962C8B-B14F-4D97-AF65-F5344CB8AC3E}">
        <p14:creationId xmlns:p14="http://schemas.microsoft.com/office/powerpoint/2010/main" val="30090796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Collapsed mudbrick wall at Jericho (Tell </a:t>
            </a:r>
            <a:r>
              <a:rPr lang="en-US" dirty="0" err="1"/>
              <a:t>es</a:t>
            </a:r>
            <a:r>
              <a:rPr lang="en-US" dirty="0"/>
              <a:t>-Sultan), circa 15th century BC</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pic>
        <p:nvPicPr>
          <p:cNvPr id="10" name="Picture 9">
            <a:extLst>
              <a:ext uri="{FF2B5EF4-FFF2-40B4-BE49-F238E27FC236}">
                <a16:creationId xmlns:a16="http://schemas.microsoft.com/office/drawing/2014/main" id="{8F2CD95E-F5F1-254D-B386-4F002F60F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4122760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F23643F-C35B-40DB-B62D-8FB2A9882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We had already suffered and been shamefully treated at Philippi, as you know</a:t>
            </a:r>
          </a:p>
        </p:txBody>
      </p:sp>
    </p:spTree>
    <p:extLst>
      <p:ext uri="{BB962C8B-B14F-4D97-AF65-F5344CB8AC3E}">
        <p14:creationId xmlns:p14="http://schemas.microsoft.com/office/powerpoint/2010/main" val="40507667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Balk with burn layer at Jericho (Tell </a:t>
            </a:r>
            <a:r>
              <a:rPr lang="en-US" dirty="0" err="1"/>
              <a:t>es</a:t>
            </a:r>
            <a:r>
              <a:rPr lang="en-US" dirty="0"/>
              <a:t>-Sultan), circa 15th century BC</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pic>
        <p:nvPicPr>
          <p:cNvPr id="8" name="Picture 7">
            <a:extLst>
              <a:ext uri="{FF2B5EF4-FFF2-40B4-BE49-F238E27FC236}">
                <a16:creationId xmlns:a16="http://schemas.microsoft.com/office/drawing/2014/main" id="{10D6C6D0-595C-3A47-A19B-42A66C35F5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8616908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E4E53D-667A-4022-8A39-986D245D4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Torah scroll with Genesis 15:16</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sp>
        <p:nvSpPr>
          <p:cNvPr id="7" name="Rectangle 6"/>
          <p:cNvSpPr/>
          <p:nvPr/>
        </p:nvSpPr>
        <p:spPr>
          <a:xfrm>
            <a:off x="2664582" y="3048000"/>
            <a:ext cx="4041018" cy="1066800"/>
          </a:xfrm>
          <a:prstGeom prst="rect">
            <a:avLst/>
          </a:prstGeom>
          <a:noFill/>
          <a:ln w="22225">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
        <p:nvSpPr>
          <p:cNvPr id="8" name="Rectangle 7"/>
          <p:cNvSpPr/>
          <p:nvPr/>
        </p:nvSpPr>
        <p:spPr>
          <a:xfrm>
            <a:off x="2590800" y="1863650"/>
            <a:ext cx="4244340" cy="923330"/>
          </a:xfrm>
          <a:prstGeom prst="rect">
            <a:avLst/>
          </a:prstGeom>
        </p:spPr>
        <p:txBody>
          <a:bodyPr wrap="square">
            <a:spAutoFit/>
          </a:bodyPr>
          <a:lstStyle/>
          <a:p>
            <a:r>
              <a:rPr lang="en-US" dirty="0">
                <a:solidFill>
                  <a:srgbClr val="FFFFFF"/>
                </a:solidFill>
                <a:effectLst>
                  <a:glow rad="76200">
                    <a:srgbClr val="010000"/>
                  </a:glow>
                </a:effectLst>
              </a:rPr>
              <a:t>“And in the fourth generation they will come here again, for the sin of the Amorite is not yet full” </a:t>
            </a:r>
          </a:p>
        </p:txBody>
      </p:sp>
    </p:spTree>
    <p:extLst>
      <p:ext uri="{BB962C8B-B14F-4D97-AF65-F5344CB8AC3E}">
        <p14:creationId xmlns:p14="http://schemas.microsoft.com/office/powerpoint/2010/main" val="8238729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188"/>
          <a:stretch/>
        </p:blipFill>
        <p:spPr>
          <a:xfrm>
            <a:off x="-1" y="365760"/>
            <a:ext cx="9144001" cy="6153912"/>
          </a:xfrm>
          <a:prstGeom prst="rect">
            <a:avLst/>
          </a:prstGeom>
        </p:spPr>
      </p:pic>
      <p:sp>
        <p:nvSpPr>
          <p:cNvPr id="2" name="Text Placeholder 1"/>
          <p:cNvSpPr>
            <a:spLocks noGrp="1"/>
          </p:cNvSpPr>
          <p:nvPr>
            <p:ph type="body" sz="quarter" idx="10"/>
          </p:nvPr>
        </p:nvSpPr>
        <p:spPr/>
        <p:txBody>
          <a:bodyPr/>
          <a:lstStyle/>
          <a:p>
            <a:r>
              <a:rPr lang="en-US" dirty="0"/>
              <a:t>First century street with fallen stones from the Temple Mount destruction</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spTree>
    <p:extLst>
      <p:ext uri="{BB962C8B-B14F-4D97-AF65-F5344CB8AC3E}">
        <p14:creationId xmlns:p14="http://schemas.microsoft.com/office/powerpoint/2010/main" val="18419055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front of a building&#10;&#10;Description automatically generated">
            <a:extLst>
              <a:ext uri="{FF2B5EF4-FFF2-40B4-BE49-F238E27FC236}">
                <a16:creationId xmlns:a16="http://schemas.microsoft.com/office/drawing/2014/main" id="{3B7D4EF0-AFC7-42D6-BA7F-32A30D5D49C4}"/>
              </a:ext>
            </a:extLst>
          </p:cNvPr>
          <p:cNvPicPr>
            <a:picLocks noChangeAspect="1"/>
          </p:cNvPicPr>
          <p:nvPr/>
        </p:nvPicPr>
        <p:blipFill rotWithShape="1">
          <a:blip r:embed="rId3">
            <a:extLst>
              <a:ext uri="{28A0092B-C50C-407E-A947-70E740481C1C}">
                <a14:useLocalDpi xmlns:a14="http://schemas.microsoft.com/office/drawing/2010/main" val="0"/>
              </a:ext>
            </a:extLst>
          </a:blip>
          <a:srcRect t="3333"/>
          <a:stretch/>
        </p:blipFill>
        <p:spPr>
          <a:xfrm>
            <a:off x="0" y="0"/>
            <a:ext cx="9144000" cy="662940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Model of the Roman destruction of Jerusalem in AD 70</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2:16</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They always fill up the measure of their sins, but wrath has come upon them to the extreme</a:t>
            </a:r>
          </a:p>
        </p:txBody>
      </p:sp>
    </p:spTree>
    <p:extLst>
      <p:ext uri="{BB962C8B-B14F-4D97-AF65-F5344CB8AC3E}">
        <p14:creationId xmlns:p14="http://schemas.microsoft.com/office/powerpoint/2010/main" val="381421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coin&#10;&#10;Description automatically generated">
            <a:extLst>
              <a:ext uri="{FF2B5EF4-FFF2-40B4-BE49-F238E27FC236}">
                <a16:creationId xmlns:a16="http://schemas.microsoft.com/office/drawing/2014/main" id="{58FC1630-AFB0-4418-AF3A-FCBA2A0C89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6402" y="855462"/>
            <a:ext cx="5291193" cy="5147075"/>
          </a:xfrm>
          <a:prstGeom prst="rect">
            <a:avLst/>
          </a:prstGeom>
        </p:spPr>
      </p:pic>
      <p:sp>
        <p:nvSpPr>
          <p:cNvPr id="2" name="Text Placeholder 1"/>
          <p:cNvSpPr>
            <a:spLocks noGrp="1"/>
          </p:cNvSpPr>
          <p:nvPr>
            <p:ph type="body" sz="quarter" idx="10"/>
          </p:nvPr>
        </p:nvSpPr>
        <p:spPr/>
        <p:txBody>
          <a:bodyPr/>
          <a:lstStyle/>
          <a:p>
            <a:r>
              <a:rPr lang="en-US" dirty="0"/>
              <a:t>“Judea Captured” sestertius, minted by Vespasian, AD 71</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They always fill up the measure of their sins, but wrath has come upon them to the extreme</a:t>
            </a:r>
          </a:p>
        </p:txBody>
      </p:sp>
    </p:spTree>
    <p:extLst>
      <p:ext uri="{BB962C8B-B14F-4D97-AF65-F5344CB8AC3E}">
        <p14:creationId xmlns:p14="http://schemas.microsoft.com/office/powerpoint/2010/main" val="7334365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Athens acropolis, from </a:t>
            </a:r>
            <a:r>
              <a:rPr lang="en-US" dirty="0" err="1"/>
              <a:t>Likavittos</a:t>
            </a:r>
            <a:endParaRPr lang="en-US" dirty="0"/>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Having been separated from you for a short while . . . we were very eager to see you again</a:t>
            </a:r>
          </a:p>
        </p:txBody>
      </p:sp>
    </p:spTree>
    <p:extLst>
      <p:ext uri="{BB962C8B-B14F-4D97-AF65-F5344CB8AC3E}">
        <p14:creationId xmlns:p14="http://schemas.microsoft.com/office/powerpoint/2010/main" val="31052245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person, sitting&#10;&#10;Description automatically generated">
            <a:extLst>
              <a:ext uri="{FF2B5EF4-FFF2-40B4-BE49-F238E27FC236}">
                <a16:creationId xmlns:a16="http://schemas.microsoft.com/office/drawing/2014/main" id="{630F9099-4D53-48C4-B40C-F86FAB14E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008"/>
            <a:ext cx="9144000" cy="6729984"/>
          </a:xfrm>
          <a:prstGeom prst="rect">
            <a:avLst/>
          </a:prstGeom>
        </p:spPr>
      </p:pic>
      <p:sp>
        <p:nvSpPr>
          <p:cNvPr id="2" name="Text Placeholder 1"/>
          <p:cNvSpPr>
            <a:spLocks noGrp="1"/>
          </p:cNvSpPr>
          <p:nvPr>
            <p:ph type="body" sz="quarter" idx="10"/>
          </p:nvPr>
        </p:nvSpPr>
        <p:spPr/>
        <p:txBody>
          <a:bodyPr/>
          <a:lstStyle/>
          <a:p>
            <a:r>
              <a:rPr lang="en-US" i="1" dirty="0"/>
              <a:t>Saint Paul Writing His Epistles</a:t>
            </a:r>
            <a:r>
              <a:rPr lang="en-US" dirty="0"/>
              <a:t>, by Valentin de Boulogne, 17th century AD</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We wanted to come to you—I, Paul, more than once—but Satan hindered us</a:t>
            </a:r>
          </a:p>
        </p:txBody>
      </p:sp>
    </p:spTree>
    <p:extLst>
      <p:ext uri="{BB962C8B-B14F-4D97-AF65-F5344CB8AC3E}">
        <p14:creationId xmlns:p14="http://schemas.microsoft.com/office/powerpoint/2010/main" val="20098981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385"/>
          <a:stretch/>
        </p:blipFill>
        <p:spPr bwMode="auto">
          <a:xfrm>
            <a:off x="-11" y="235982"/>
            <a:ext cx="9144012" cy="6489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Relief fragment with athletic prizes, 2nd century AD</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7253585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clothing, person, cake&#10;&#10;Description automatically generated">
            <a:extLst>
              <a:ext uri="{FF2B5EF4-FFF2-40B4-BE49-F238E27FC236}">
                <a16:creationId xmlns:a16="http://schemas.microsoft.com/office/drawing/2014/main" id="{1E73F97E-AE10-4F1D-A08A-19EC61600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69" y="304800"/>
            <a:ext cx="5346663" cy="6488668"/>
          </a:xfrm>
          <a:prstGeom prst="rect">
            <a:avLst/>
          </a:prstGeom>
        </p:spPr>
      </p:pic>
      <p:sp>
        <p:nvSpPr>
          <p:cNvPr id="2" name="Text Placeholder 1"/>
          <p:cNvSpPr>
            <a:spLocks noGrp="1"/>
          </p:cNvSpPr>
          <p:nvPr>
            <p:ph type="body" sz="quarter" idx="10"/>
          </p:nvPr>
        </p:nvSpPr>
        <p:spPr/>
        <p:txBody>
          <a:bodyPr/>
          <a:lstStyle/>
          <a:p>
            <a:r>
              <a:rPr lang="en-US" dirty="0"/>
              <a:t>Boxer with an olive-leaf crown, from Olympia, circa 320 BC</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6532271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in front of a mirror posing for the camera&#10;&#10;Description automatically generated">
            <a:extLst>
              <a:ext uri="{FF2B5EF4-FFF2-40B4-BE49-F238E27FC236}">
                <a16:creationId xmlns:a16="http://schemas.microsoft.com/office/drawing/2014/main" id="{F8C27E74-F83A-8844-B82B-6D83D892C6C8}"/>
              </a:ext>
            </a:extLst>
          </p:cNvPr>
          <p:cNvPicPr>
            <a:picLocks noChangeAspect="1"/>
          </p:cNvPicPr>
          <p:nvPr/>
        </p:nvPicPr>
        <p:blipFill rotWithShape="1">
          <a:blip r:embed="rId3">
            <a:extLst>
              <a:ext uri="{28A0092B-C50C-407E-A947-70E740481C1C}">
                <a14:useLocalDpi xmlns:a14="http://schemas.microsoft.com/office/drawing/2010/main" val="0"/>
              </a:ext>
            </a:extLst>
          </a:blip>
          <a:srcRect t="12223" b="11111"/>
          <a:stretch/>
        </p:blipFill>
        <p:spPr>
          <a:xfrm>
            <a:off x="1887912" y="369332"/>
            <a:ext cx="5368177" cy="6150340"/>
          </a:xfrm>
          <a:prstGeom prst="rect">
            <a:avLst/>
          </a:prstGeom>
        </p:spPr>
      </p:pic>
      <p:sp>
        <p:nvSpPr>
          <p:cNvPr id="2" name="Text Placeholder 1"/>
          <p:cNvSpPr>
            <a:spLocks noGrp="1"/>
          </p:cNvSpPr>
          <p:nvPr>
            <p:ph type="body" sz="quarter" idx="10"/>
          </p:nvPr>
        </p:nvSpPr>
        <p:spPr/>
        <p:txBody>
          <a:bodyPr/>
          <a:lstStyle/>
          <a:p>
            <a:r>
              <a:rPr lang="en-US" dirty="0"/>
              <a:t>Statue of an athlete holding a victory wreath, 3rd century BC</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2463530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F42EC4-84F5-43EE-AF9D-30358466B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We had already suffered and been shamefully treated at Philippi, as you know</a:t>
            </a:r>
          </a:p>
        </p:txBody>
      </p:sp>
      <p:sp>
        <p:nvSpPr>
          <p:cNvPr id="21" name="Trapezoid 20"/>
          <p:cNvSpPr/>
          <p:nvPr/>
        </p:nvSpPr>
        <p:spPr>
          <a:xfrm>
            <a:off x="495300" y="3267902"/>
            <a:ext cx="7810500" cy="1327907"/>
          </a:xfrm>
          <a:custGeom>
            <a:avLst/>
            <a:gdLst>
              <a:gd name="connsiteX0" fmla="*/ 0 w 7848600"/>
              <a:gd name="connsiteY0" fmla="*/ 1219200 h 1219200"/>
              <a:gd name="connsiteX1" fmla="*/ 880945 w 7848600"/>
              <a:gd name="connsiteY1" fmla="*/ 0 h 1219200"/>
              <a:gd name="connsiteX2" fmla="*/ 6967655 w 7848600"/>
              <a:gd name="connsiteY2" fmla="*/ 0 h 1219200"/>
              <a:gd name="connsiteX3" fmla="*/ 7848600 w 7848600"/>
              <a:gd name="connsiteY3" fmla="*/ 1219200 h 1219200"/>
              <a:gd name="connsiteX4" fmla="*/ 0 w 7848600"/>
              <a:gd name="connsiteY4" fmla="*/ 1219200 h 1219200"/>
              <a:gd name="connsiteX0" fmla="*/ 0 w 7848600"/>
              <a:gd name="connsiteY0" fmla="*/ 1323975 h 1323975"/>
              <a:gd name="connsiteX1" fmla="*/ 1023820 w 7848600"/>
              <a:gd name="connsiteY1" fmla="*/ 0 h 1323975"/>
              <a:gd name="connsiteX2" fmla="*/ 6967655 w 7848600"/>
              <a:gd name="connsiteY2" fmla="*/ 104775 h 1323975"/>
              <a:gd name="connsiteX3" fmla="*/ 7848600 w 7848600"/>
              <a:gd name="connsiteY3" fmla="*/ 1323975 h 1323975"/>
              <a:gd name="connsiteX4" fmla="*/ 0 w 7848600"/>
              <a:gd name="connsiteY4" fmla="*/ 1323975 h 1323975"/>
              <a:gd name="connsiteX0" fmla="*/ 0 w 7810500"/>
              <a:gd name="connsiteY0" fmla="*/ 1219200 h 1323975"/>
              <a:gd name="connsiteX1" fmla="*/ 985720 w 7810500"/>
              <a:gd name="connsiteY1" fmla="*/ 0 h 1323975"/>
              <a:gd name="connsiteX2" fmla="*/ 6929555 w 7810500"/>
              <a:gd name="connsiteY2" fmla="*/ 104775 h 1323975"/>
              <a:gd name="connsiteX3" fmla="*/ 7810500 w 7810500"/>
              <a:gd name="connsiteY3" fmla="*/ 1323975 h 1323975"/>
              <a:gd name="connsiteX4" fmla="*/ 0 w 7810500"/>
              <a:gd name="connsiteY4" fmla="*/ 1219200 h 1323975"/>
              <a:gd name="connsiteX0" fmla="*/ 0 w 7810500"/>
              <a:gd name="connsiteY0" fmla="*/ 1219200 h 1327907"/>
              <a:gd name="connsiteX1" fmla="*/ 985720 w 7810500"/>
              <a:gd name="connsiteY1" fmla="*/ 0 h 1327907"/>
              <a:gd name="connsiteX2" fmla="*/ 6929555 w 7810500"/>
              <a:gd name="connsiteY2" fmla="*/ 104775 h 1327907"/>
              <a:gd name="connsiteX3" fmla="*/ 7810500 w 7810500"/>
              <a:gd name="connsiteY3" fmla="*/ 1323975 h 1327907"/>
              <a:gd name="connsiteX4" fmla="*/ 3619500 w 7810500"/>
              <a:gd name="connsiteY4" fmla="*/ 1323148 h 1327907"/>
              <a:gd name="connsiteX5" fmla="*/ 0 w 7810500"/>
              <a:gd name="connsiteY5" fmla="*/ 1219200 h 1327907"/>
              <a:gd name="connsiteX0" fmla="*/ 0 w 7810500"/>
              <a:gd name="connsiteY0" fmla="*/ 1219200 h 1327907"/>
              <a:gd name="connsiteX1" fmla="*/ 985720 w 7810500"/>
              <a:gd name="connsiteY1" fmla="*/ 0 h 1327907"/>
              <a:gd name="connsiteX2" fmla="*/ 6910505 w 7810500"/>
              <a:gd name="connsiteY2" fmla="*/ 47625 h 1327907"/>
              <a:gd name="connsiteX3" fmla="*/ 7810500 w 7810500"/>
              <a:gd name="connsiteY3" fmla="*/ 1323975 h 1327907"/>
              <a:gd name="connsiteX4" fmla="*/ 3619500 w 7810500"/>
              <a:gd name="connsiteY4" fmla="*/ 1323148 h 1327907"/>
              <a:gd name="connsiteX5" fmla="*/ 0 w 7810500"/>
              <a:gd name="connsiteY5" fmla="*/ 1219200 h 1327907"/>
              <a:gd name="connsiteX0" fmla="*/ 0 w 7810500"/>
              <a:gd name="connsiteY0" fmla="*/ 1219200 h 1327907"/>
              <a:gd name="connsiteX1" fmla="*/ 985720 w 7810500"/>
              <a:gd name="connsiteY1" fmla="*/ 0 h 1327907"/>
              <a:gd name="connsiteX2" fmla="*/ 6939080 w 7810500"/>
              <a:gd name="connsiteY2" fmla="*/ 95250 h 1327907"/>
              <a:gd name="connsiteX3" fmla="*/ 7810500 w 7810500"/>
              <a:gd name="connsiteY3" fmla="*/ 1323975 h 1327907"/>
              <a:gd name="connsiteX4" fmla="*/ 3619500 w 7810500"/>
              <a:gd name="connsiteY4" fmla="*/ 1323148 h 1327907"/>
              <a:gd name="connsiteX5" fmla="*/ 0 w 7810500"/>
              <a:gd name="connsiteY5" fmla="*/ 1219200 h 132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10500" h="1327907">
                <a:moveTo>
                  <a:pt x="0" y="1219200"/>
                </a:moveTo>
                <a:lnTo>
                  <a:pt x="985720" y="0"/>
                </a:lnTo>
                <a:lnTo>
                  <a:pt x="6939080" y="95250"/>
                </a:lnTo>
                <a:lnTo>
                  <a:pt x="7810500" y="1323975"/>
                </a:lnTo>
                <a:cubicBezTo>
                  <a:pt x="6413500" y="1307824"/>
                  <a:pt x="5016500" y="1339299"/>
                  <a:pt x="3619500" y="1323148"/>
                </a:cubicBezTo>
                <a:lnTo>
                  <a:pt x="0" y="1219200"/>
                </a:lnTo>
                <a:close/>
              </a:path>
            </a:pathLst>
          </a:cu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Text Box 16"/>
          <p:cNvSpPr txBox="1">
            <a:spLocks noChangeArrowheads="1"/>
          </p:cNvSpPr>
          <p:nvPr/>
        </p:nvSpPr>
        <p:spPr bwMode="auto">
          <a:xfrm>
            <a:off x="3581400" y="3525078"/>
            <a:ext cx="82186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forum</a:t>
            </a:r>
          </a:p>
        </p:txBody>
      </p:sp>
      <p:sp>
        <p:nvSpPr>
          <p:cNvPr id="24" name="Text Box 16"/>
          <p:cNvSpPr txBox="1">
            <a:spLocks noChangeArrowheads="1"/>
          </p:cNvSpPr>
          <p:nvPr/>
        </p:nvSpPr>
        <p:spPr bwMode="auto">
          <a:xfrm>
            <a:off x="7243051" y="5506278"/>
            <a:ext cx="197714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traditional prison</a:t>
            </a:r>
          </a:p>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of Paul</a:t>
            </a:r>
          </a:p>
        </p:txBody>
      </p:sp>
      <p:sp>
        <p:nvSpPr>
          <p:cNvPr id="28" name="Line 9"/>
          <p:cNvSpPr>
            <a:spLocks noChangeShapeType="1"/>
          </p:cNvSpPr>
          <p:nvPr/>
        </p:nvSpPr>
        <p:spPr bwMode="auto">
          <a:xfrm flipV="1">
            <a:off x="8686800" y="4972878"/>
            <a:ext cx="152400" cy="609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9" name="Text Box 16"/>
          <p:cNvSpPr txBox="1">
            <a:spLocks noChangeArrowheads="1"/>
          </p:cNvSpPr>
          <p:nvPr/>
        </p:nvSpPr>
        <p:spPr bwMode="auto">
          <a:xfrm>
            <a:off x="1371074" y="1989412"/>
            <a:ext cx="1277401" cy="646331"/>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commercial</a:t>
            </a:r>
          </a:p>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road</a:t>
            </a:r>
          </a:p>
        </p:txBody>
      </p:sp>
      <p:sp>
        <p:nvSpPr>
          <p:cNvPr id="30" name="Line 9"/>
          <p:cNvSpPr>
            <a:spLocks noChangeShapeType="1"/>
          </p:cNvSpPr>
          <p:nvPr/>
        </p:nvSpPr>
        <p:spPr bwMode="auto">
          <a:xfrm>
            <a:off x="2085972" y="2657475"/>
            <a:ext cx="200027" cy="33420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8" name="Text Box 16"/>
          <p:cNvSpPr txBox="1">
            <a:spLocks noChangeArrowheads="1"/>
          </p:cNvSpPr>
          <p:nvPr/>
        </p:nvSpPr>
        <p:spPr bwMode="auto">
          <a:xfrm>
            <a:off x="3021855" y="1771229"/>
            <a:ext cx="1277401" cy="646331"/>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commercial</a:t>
            </a:r>
          </a:p>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agora</a:t>
            </a:r>
          </a:p>
        </p:txBody>
      </p:sp>
      <p:sp>
        <p:nvSpPr>
          <p:cNvPr id="31" name="Line 9"/>
          <p:cNvSpPr>
            <a:spLocks noChangeShapeType="1"/>
          </p:cNvSpPr>
          <p:nvPr/>
        </p:nvSpPr>
        <p:spPr bwMode="auto">
          <a:xfrm>
            <a:off x="3736754" y="2439292"/>
            <a:ext cx="0" cy="33420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32" name="Text Box 16"/>
          <p:cNvSpPr txBox="1">
            <a:spLocks noChangeArrowheads="1"/>
          </p:cNvSpPr>
          <p:nvPr/>
        </p:nvSpPr>
        <p:spPr bwMode="auto">
          <a:xfrm>
            <a:off x="2977227" y="4763268"/>
            <a:ext cx="264405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i="1" dirty="0">
                <a:solidFill>
                  <a:srgbClr val="FFFF00"/>
                </a:solidFill>
                <a:effectLst>
                  <a:glow rad="76200">
                    <a:srgbClr val="000000">
                      <a:alpha val="60000"/>
                    </a:srgbClr>
                  </a:glow>
                </a:effectLst>
                <a:cs typeface="Calibri" pitchFamily="34" charset="0"/>
              </a:rPr>
              <a:t>route of the Via </a:t>
            </a:r>
            <a:r>
              <a:rPr lang="en-US" sz="2000" i="1" dirty="0" err="1">
                <a:solidFill>
                  <a:srgbClr val="FFFF00"/>
                </a:solidFill>
                <a:effectLst>
                  <a:glow rad="76200">
                    <a:srgbClr val="000000">
                      <a:alpha val="60000"/>
                    </a:srgbClr>
                  </a:glow>
                </a:effectLst>
                <a:cs typeface="Calibri" pitchFamily="34" charset="0"/>
              </a:rPr>
              <a:t>Egnatia</a:t>
            </a:r>
            <a:endParaRPr lang="en-US" sz="2000" i="1" dirty="0">
              <a:solidFill>
                <a:srgbClr val="FFFF00"/>
              </a:solidFill>
              <a:effectLst>
                <a:glow rad="76200">
                  <a:srgbClr val="000000">
                    <a:alpha val="60000"/>
                  </a:srgbClr>
                </a:glow>
              </a:effectLst>
              <a:cs typeface="Calibri" pitchFamily="34" charset="0"/>
            </a:endParaRPr>
          </a:p>
        </p:txBody>
      </p:sp>
      <p:sp>
        <p:nvSpPr>
          <p:cNvPr id="33" name="Line 9"/>
          <p:cNvSpPr>
            <a:spLocks noChangeShapeType="1"/>
          </p:cNvSpPr>
          <p:nvPr/>
        </p:nvSpPr>
        <p:spPr bwMode="auto">
          <a:xfrm flipH="1" flipV="1">
            <a:off x="2009773" y="4763268"/>
            <a:ext cx="967452" cy="209609"/>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34" name="Line 9"/>
          <p:cNvSpPr>
            <a:spLocks noChangeShapeType="1"/>
          </p:cNvSpPr>
          <p:nvPr/>
        </p:nvSpPr>
        <p:spPr bwMode="auto">
          <a:xfrm flipV="1">
            <a:off x="5621284" y="4753714"/>
            <a:ext cx="1023275" cy="209609"/>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836804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F7DF17CB-C242-4DC7-B592-5244B9AB1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Statue of an athlete holding a victory wreath, 3rd century BC</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518670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519351F-02F9-9848-B248-33175FF438F5}"/>
              </a:ext>
            </a:extLst>
          </p:cNvPr>
          <p:cNvPicPr>
            <a:picLocks noChangeAspect="1"/>
          </p:cNvPicPr>
          <p:nvPr/>
        </p:nvPicPr>
        <p:blipFill rotWithShape="1">
          <a:blip r:embed="rId3">
            <a:extLst>
              <a:ext uri="{28A0092B-C50C-407E-A947-70E740481C1C}">
                <a14:useLocalDpi xmlns:a14="http://schemas.microsoft.com/office/drawing/2010/main" val="0"/>
              </a:ext>
            </a:extLst>
          </a:blip>
          <a:srcRect t="12222" b="12500"/>
          <a:stretch/>
        </p:blipFill>
        <p:spPr>
          <a:xfrm>
            <a:off x="810307" y="369332"/>
            <a:ext cx="7523386" cy="6150340"/>
          </a:xfrm>
          <a:prstGeom prst="rect">
            <a:avLst/>
          </a:prstGeom>
        </p:spPr>
      </p:pic>
      <p:sp>
        <p:nvSpPr>
          <p:cNvPr id="2" name="Text Placeholder 1"/>
          <p:cNvSpPr>
            <a:spLocks noGrp="1"/>
          </p:cNvSpPr>
          <p:nvPr>
            <p:ph type="body" sz="quarter" idx="10"/>
          </p:nvPr>
        </p:nvSpPr>
        <p:spPr/>
        <p:txBody>
          <a:bodyPr/>
          <a:lstStyle/>
          <a:p>
            <a:r>
              <a:rPr lang="en-US" dirty="0"/>
              <a:t>Gold wreath from Egypt, circa 3rd–2nd centuries BC</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22185167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object, indoor&#10;&#10;Description automatically generated">
            <a:extLst>
              <a:ext uri="{FF2B5EF4-FFF2-40B4-BE49-F238E27FC236}">
                <a16:creationId xmlns:a16="http://schemas.microsoft.com/office/drawing/2014/main" id="{7E37DC67-B92A-3747-8E1C-7D1A1476F4C2}"/>
              </a:ext>
            </a:extLst>
          </p:cNvPr>
          <p:cNvPicPr>
            <a:picLocks noChangeAspect="1"/>
          </p:cNvPicPr>
          <p:nvPr/>
        </p:nvPicPr>
        <p:blipFill rotWithShape="1">
          <a:blip r:embed="rId3">
            <a:extLst>
              <a:ext uri="{28A0092B-C50C-407E-A947-70E740481C1C}">
                <a14:useLocalDpi xmlns:a14="http://schemas.microsoft.com/office/drawing/2010/main" val="0"/>
              </a:ext>
            </a:extLst>
          </a:blip>
          <a:srcRect t="3297"/>
          <a:stretch/>
        </p:blipFill>
        <p:spPr>
          <a:xfrm>
            <a:off x="0" y="152400"/>
            <a:ext cx="9144000" cy="6705600"/>
          </a:xfrm>
          <a:prstGeom prst="rect">
            <a:avLst/>
          </a:prstGeom>
        </p:spPr>
      </p:pic>
      <p:sp>
        <p:nvSpPr>
          <p:cNvPr id="2" name="Text Placeholder 1"/>
          <p:cNvSpPr>
            <a:spLocks noGrp="1"/>
          </p:cNvSpPr>
          <p:nvPr>
            <p:ph type="body" sz="quarter" idx="10"/>
          </p:nvPr>
        </p:nvSpPr>
        <p:spPr/>
        <p:txBody>
          <a:bodyPr/>
          <a:lstStyle/>
          <a:p>
            <a:r>
              <a:rPr lang="en-US" dirty="0"/>
              <a:t>Gold wreath from Egypt, circa 3rd–2nd centuries BC</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13109293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Basalt depiction of a victory laurel, from Aphek</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139305807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54225"/>
            <a:ext cx="9144000" cy="39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Gold diadem, from Thessalonica</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30313263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ecklace&#10;&#10;Description automatically generated">
            <a:extLst>
              <a:ext uri="{FF2B5EF4-FFF2-40B4-BE49-F238E27FC236}">
                <a16:creationId xmlns:a16="http://schemas.microsoft.com/office/drawing/2014/main" id="{A866FC56-D227-437F-83BA-F5D7A3F68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Gold wreath of oak leaves and acorns, 4th–1st centuries BC</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What is our hope or joy or crown of boasting? Is it not you?</a:t>
            </a:r>
          </a:p>
        </p:txBody>
      </p:sp>
    </p:spTree>
    <p:extLst>
      <p:ext uri="{BB962C8B-B14F-4D97-AF65-F5344CB8AC3E}">
        <p14:creationId xmlns:p14="http://schemas.microsoft.com/office/powerpoint/2010/main" val="35219742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upload.wikimedia.org/wikipedia/commons/thumb/8/8a/Head_laughing_girl_Glyptothek_Munich.jpg/563px-Head_laughing_girl_Glyptothek_Munich.jpg"/>
          <p:cNvPicPr>
            <a:picLocks noChangeAspect="1" noChangeArrowheads="1"/>
          </p:cNvPicPr>
          <p:nvPr/>
        </p:nvPicPr>
        <p:blipFill rotWithShape="1">
          <a:blip r:embed="rId3">
            <a:extLst>
              <a:ext uri="{28A0092B-C50C-407E-A947-70E740481C1C}">
                <a14:useLocalDpi xmlns:a14="http://schemas.microsoft.com/office/drawing/2010/main" val="0"/>
              </a:ext>
            </a:extLst>
          </a:blip>
          <a:srcRect t="4601"/>
          <a:stretch/>
        </p:blipFill>
        <p:spPr bwMode="auto">
          <a:xfrm>
            <a:off x="1937065" y="0"/>
            <a:ext cx="526987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Bust of a laughing girl, Roman period</a:t>
            </a:r>
          </a:p>
        </p:txBody>
      </p:sp>
      <p:sp>
        <p:nvSpPr>
          <p:cNvPr id="3" name="Text Placeholder 2"/>
          <p:cNvSpPr>
            <a:spLocks noGrp="1"/>
          </p:cNvSpPr>
          <p:nvPr>
            <p:ph type="body" sz="quarter" idx="12"/>
          </p:nvPr>
        </p:nvSpPr>
        <p:spPr/>
        <p:txBody>
          <a:bodyPr/>
          <a:lstStyle/>
          <a:p>
            <a:r>
              <a:rPr lang="en-US" dirty="0"/>
              <a:t>2:20</a:t>
            </a:r>
          </a:p>
        </p:txBody>
      </p:sp>
      <p:sp>
        <p:nvSpPr>
          <p:cNvPr id="4" name="Title 3"/>
          <p:cNvSpPr>
            <a:spLocks noGrp="1"/>
          </p:cNvSpPr>
          <p:nvPr>
            <p:ph type="title"/>
          </p:nvPr>
        </p:nvSpPr>
        <p:spPr/>
        <p:txBody>
          <a:bodyPr/>
          <a:lstStyle/>
          <a:p>
            <a:r>
              <a:rPr lang="en-US" dirty="0"/>
              <a:t>You are our glory and joy</a:t>
            </a:r>
          </a:p>
        </p:txBody>
      </p:sp>
    </p:spTree>
    <p:extLst>
      <p:ext uri="{BB962C8B-B14F-4D97-AF65-F5344CB8AC3E}">
        <p14:creationId xmlns:p14="http://schemas.microsoft.com/office/powerpoint/2010/main" val="2875800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4FFC790-7B07-404D-A90B-4D68C9775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Possible locations for the judgment of Paul at Philippi</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We had already suffered and been shamefully treated at Philippi, as you know</a:t>
            </a:r>
          </a:p>
        </p:txBody>
      </p:sp>
      <p:sp>
        <p:nvSpPr>
          <p:cNvPr id="22" name="Text Box 16"/>
          <p:cNvSpPr txBox="1">
            <a:spLocks noChangeArrowheads="1"/>
          </p:cNvSpPr>
          <p:nvPr/>
        </p:nvSpPr>
        <p:spPr bwMode="auto">
          <a:xfrm>
            <a:off x="3581400" y="3525078"/>
            <a:ext cx="82186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forum</a:t>
            </a:r>
          </a:p>
        </p:txBody>
      </p:sp>
      <p:sp>
        <p:nvSpPr>
          <p:cNvPr id="23" name="Text Box 16"/>
          <p:cNvSpPr txBox="1">
            <a:spLocks noChangeArrowheads="1"/>
          </p:cNvSpPr>
          <p:nvPr/>
        </p:nvSpPr>
        <p:spPr bwMode="auto">
          <a:xfrm>
            <a:off x="4724400" y="3829878"/>
            <a:ext cx="77477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bema</a:t>
            </a:r>
          </a:p>
        </p:txBody>
      </p:sp>
      <p:sp>
        <p:nvSpPr>
          <p:cNvPr id="26" name="Line 9"/>
          <p:cNvSpPr>
            <a:spLocks noChangeShapeType="1"/>
          </p:cNvSpPr>
          <p:nvPr/>
        </p:nvSpPr>
        <p:spPr bwMode="auto">
          <a:xfrm flipH="1">
            <a:off x="4572000" y="4134678"/>
            <a:ext cx="228600" cy="228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Freeform 4"/>
          <p:cNvSpPr/>
          <p:nvPr/>
        </p:nvSpPr>
        <p:spPr>
          <a:xfrm>
            <a:off x="4019550" y="4405313"/>
            <a:ext cx="981075" cy="161925"/>
          </a:xfrm>
          <a:custGeom>
            <a:avLst/>
            <a:gdLst>
              <a:gd name="connsiteX0" fmla="*/ 981075 w 981075"/>
              <a:gd name="connsiteY0" fmla="*/ 152400 h 161925"/>
              <a:gd name="connsiteX1" fmla="*/ 100013 w 981075"/>
              <a:gd name="connsiteY1" fmla="*/ 161925 h 161925"/>
              <a:gd name="connsiteX2" fmla="*/ 0 w 981075"/>
              <a:gd name="connsiteY2" fmla="*/ 0 h 161925"/>
              <a:gd name="connsiteX3" fmla="*/ 123825 w 981075"/>
              <a:gd name="connsiteY3" fmla="*/ 14287 h 161925"/>
              <a:gd name="connsiteX4" fmla="*/ 123825 w 981075"/>
              <a:gd name="connsiteY4" fmla="*/ 14287 h 161925"/>
              <a:gd name="connsiteX5" fmla="*/ 219075 w 981075"/>
              <a:gd name="connsiteY5" fmla="*/ 19050 h 161925"/>
              <a:gd name="connsiteX6" fmla="*/ 414338 w 981075"/>
              <a:gd name="connsiteY6" fmla="*/ 23812 h 161925"/>
              <a:gd name="connsiteX7" fmla="*/ 966788 w 981075"/>
              <a:gd name="connsiteY7" fmla="*/ 23812 h 161925"/>
              <a:gd name="connsiteX8" fmla="*/ 981075 w 981075"/>
              <a:gd name="connsiteY8" fmla="*/ 15240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075" h="161925">
                <a:moveTo>
                  <a:pt x="981075" y="152400"/>
                </a:moveTo>
                <a:lnTo>
                  <a:pt x="100013" y="161925"/>
                </a:lnTo>
                <a:lnTo>
                  <a:pt x="0" y="0"/>
                </a:lnTo>
                <a:lnTo>
                  <a:pt x="123825" y="14287"/>
                </a:lnTo>
                <a:lnTo>
                  <a:pt x="123825" y="14287"/>
                </a:lnTo>
                <a:lnTo>
                  <a:pt x="219075" y="19050"/>
                </a:lnTo>
                <a:lnTo>
                  <a:pt x="414338" y="23812"/>
                </a:lnTo>
                <a:lnTo>
                  <a:pt x="966788" y="23812"/>
                </a:lnTo>
                <a:lnTo>
                  <a:pt x="981075" y="152400"/>
                </a:lnTo>
                <a:close/>
              </a:path>
            </a:pathLst>
          </a:cu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690938" y="4438650"/>
            <a:ext cx="147637" cy="123825"/>
          </a:xfrm>
          <a:custGeom>
            <a:avLst/>
            <a:gdLst>
              <a:gd name="connsiteX0" fmla="*/ 133350 w 147637"/>
              <a:gd name="connsiteY0" fmla="*/ 123825 h 123825"/>
              <a:gd name="connsiteX1" fmla="*/ 0 w 147637"/>
              <a:gd name="connsiteY1" fmla="*/ 119063 h 123825"/>
              <a:gd name="connsiteX2" fmla="*/ 0 w 147637"/>
              <a:gd name="connsiteY2" fmla="*/ 23813 h 123825"/>
              <a:gd name="connsiteX3" fmla="*/ 71437 w 147637"/>
              <a:gd name="connsiteY3" fmla="*/ 19050 h 123825"/>
              <a:gd name="connsiteX4" fmla="*/ 147637 w 147637"/>
              <a:gd name="connsiteY4" fmla="*/ 0 h 123825"/>
              <a:gd name="connsiteX5" fmla="*/ 133350 w 147637"/>
              <a:gd name="connsiteY5"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23825">
                <a:moveTo>
                  <a:pt x="133350" y="123825"/>
                </a:moveTo>
                <a:lnTo>
                  <a:pt x="0" y="119063"/>
                </a:lnTo>
                <a:lnTo>
                  <a:pt x="0" y="23813"/>
                </a:lnTo>
                <a:lnTo>
                  <a:pt x="71437" y="19050"/>
                </a:lnTo>
                <a:lnTo>
                  <a:pt x="147637" y="0"/>
                </a:lnTo>
                <a:lnTo>
                  <a:pt x="133350" y="123825"/>
                </a:lnTo>
                <a:close/>
              </a:path>
            </a:pathLst>
          </a:cu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8129588" y="4143376"/>
            <a:ext cx="1019173" cy="397669"/>
          </a:xfrm>
          <a:custGeom>
            <a:avLst/>
            <a:gdLst>
              <a:gd name="connsiteX0" fmla="*/ 681037 w 1014412"/>
              <a:gd name="connsiteY0" fmla="*/ 80962 h 409575"/>
              <a:gd name="connsiteX1" fmla="*/ 514350 w 1014412"/>
              <a:gd name="connsiteY1" fmla="*/ 100012 h 409575"/>
              <a:gd name="connsiteX2" fmla="*/ 395287 w 1014412"/>
              <a:gd name="connsiteY2" fmla="*/ 104775 h 409575"/>
              <a:gd name="connsiteX3" fmla="*/ 338137 w 1014412"/>
              <a:gd name="connsiteY3" fmla="*/ 109537 h 409575"/>
              <a:gd name="connsiteX4" fmla="*/ 323850 w 1014412"/>
              <a:gd name="connsiteY4" fmla="*/ 76200 h 409575"/>
              <a:gd name="connsiteX5" fmla="*/ 200025 w 1014412"/>
              <a:gd name="connsiteY5" fmla="*/ 80962 h 409575"/>
              <a:gd name="connsiteX6" fmla="*/ 166687 w 1014412"/>
              <a:gd name="connsiteY6" fmla="*/ 161925 h 409575"/>
              <a:gd name="connsiteX7" fmla="*/ 0 w 1014412"/>
              <a:gd name="connsiteY7" fmla="*/ 157162 h 409575"/>
              <a:gd name="connsiteX8" fmla="*/ 171450 w 1014412"/>
              <a:gd name="connsiteY8" fmla="*/ 400050 h 409575"/>
              <a:gd name="connsiteX9" fmla="*/ 1014412 w 1014412"/>
              <a:gd name="connsiteY9" fmla="*/ 409575 h 409575"/>
              <a:gd name="connsiteX10" fmla="*/ 1009650 w 1014412"/>
              <a:gd name="connsiteY10" fmla="*/ 0 h 409575"/>
              <a:gd name="connsiteX11" fmla="*/ 862012 w 1014412"/>
              <a:gd name="connsiteY11" fmla="*/ 14287 h 409575"/>
              <a:gd name="connsiteX12" fmla="*/ 700087 w 1014412"/>
              <a:gd name="connsiteY12" fmla="*/ 23812 h 409575"/>
              <a:gd name="connsiteX13" fmla="*/ 681037 w 1014412"/>
              <a:gd name="connsiteY13" fmla="*/ 80962 h 409575"/>
              <a:gd name="connsiteX0" fmla="*/ 681037 w 1017082"/>
              <a:gd name="connsiteY0" fmla="*/ 76199 h 404812"/>
              <a:gd name="connsiteX1" fmla="*/ 514350 w 1017082"/>
              <a:gd name="connsiteY1" fmla="*/ 95249 h 404812"/>
              <a:gd name="connsiteX2" fmla="*/ 395287 w 1017082"/>
              <a:gd name="connsiteY2" fmla="*/ 100012 h 404812"/>
              <a:gd name="connsiteX3" fmla="*/ 338137 w 1017082"/>
              <a:gd name="connsiteY3" fmla="*/ 104774 h 404812"/>
              <a:gd name="connsiteX4" fmla="*/ 323850 w 1017082"/>
              <a:gd name="connsiteY4" fmla="*/ 71437 h 404812"/>
              <a:gd name="connsiteX5" fmla="*/ 200025 w 1017082"/>
              <a:gd name="connsiteY5" fmla="*/ 76199 h 404812"/>
              <a:gd name="connsiteX6" fmla="*/ 166687 w 1017082"/>
              <a:gd name="connsiteY6" fmla="*/ 157162 h 404812"/>
              <a:gd name="connsiteX7" fmla="*/ 0 w 1017082"/>
              <a:gd name="connsiteY7" fmla="*/ 152399 h 404812"/>
              <a:gd name="connsiteX8" fmla="*/ 171450 w 1017082"/>
              <a:gd name="connsiteY8" fmla="*/ 395287 h 404812"/>
              <a:gd name="connsiteX9" fmla="*/ 1014412 w 1017082"/>
              <a:gd name="connsiteY9" fmla="*/ 404812 h 404812"/>
              <a:gd name="connsiteX10" fmla="*/ 1016794 w 1017082"/>
              <a:gd name="connsiteY10" fmla="*/ 0 h 404812"/>
              <a:gd name="connsiteX11" fmla="*/ 862012 w 1017082"/>
              <a:gd name="connsiteY11" fmla="*/ 9524 h 404812"/>
              <a:gd name="connsiteX12" fmla="*/ 700087 w 1017082"/>
              <a:gd name="connsiteY12" fmla="*/ 19049 h 404812"/>
              <a:gd name="connsiteX13" fmla="*/ 681037 w 1017082"/>
              <a:gd name="connsiteY13" fmla="*/ 76199 h 404812"/>
              <a:gd name="connsiteX0" fmla="*/ 681037 w 1021555"/>
              <a:gd name="connsiteY0" fmla="*/ 76199 h 404812"/>
              <a:gd name="connsiteX1" fmla="*/ 514350 w 1021555"/>
              <a:gd name="connsiteY1" fmla="*/ 95249 h 404812"/>
              <a:gd name="connsiteX2" fmla="*/ 395287 w 1021555"/>
              <a:gd name="connsiteY2" fmla="*/ 100012 h 404812"/>
              <a:gd name="connsiteX3" fmla="*/ 338137 w 1021555"/>
              <a:gd name="connsiteY3" fmla="*/ 104774 h 404812"/>
              <a:gd name="connsiteX4" fmla="*/ 323850 w 1021555"/>
              <a:gd name="connsiteY4" fmla="*/ 71437 h 404812"/>
              <a:gd name="connsiteX5" fmla="*/ 200025 w 1021555"/>
              <a:gd name="connsiteY5" fmla="*/ 76199 h 404812"/>
              <a:gd name="connsiteX6" fmla="*/ 166687 w 1021555"/>
              <a:gd name="connsiteY6" fmla="*/ 157162 h 404812"/>
              <a:gd name="connsiteX7" fmla="*/ 0 w 1021555"/>
              <a:gd name="connsiteY7" fmla="*/ 152399 h 404812"/>
              <a:gd name="connsiteX8" fmla="*/ 171450 w 1021555"/>
              <a:gd name="connsiteY8" fmla="*/ 395287 h 404812"/>
              <a:gd name="connsiteX9" fmla="*/ 1021555 w 1021555"/>
              <a:gd name="connsiteY9" fmla="*/ 404812 h 404812"/>
              <a:gd name="connsiteX10" fmla="*/ 1016794 w 1021555"/>
              <a:gd name="connsiteY10" fmla="*/ 0 h 404812"/>
              <a:gd name="connsiteX11" fmla="*/ 862012 w 1021555"/>
              <a:gd name="connsiteY11" fmla="*/ 9524 h 404812"/>
              <a:gd name="connsiteX12" fmla="*/ 700087 w 1021555"/>
              <a:gd name="connsiteY12" fmla="*/ 19049 h 404812"/>
              <a:gd name="connsiteX13" fmla="*/ 681037 w 1021555"/>
              <a:gd name="connsiteY13" fmla="*/ 76199 h 404812"/>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402431 w 1019173"/>
              <a:gd name="connsiteY2" fmla="*/ 109537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71500 w 1019173"/>
              <a:gd name="connsiteY1" fmla="*/ 95249 h 397669"/>
              <a:gd name="connsiteX2" fmla="*/ 402431 w 1019173"/>
              <a:gd name="connsiteY2" fmla="*/ 109537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71500 w 1019173"/>
              <a:gd name="connsiteY1" fmla="*/ 95249 h 397669"/>
              <a:gd name="connsiteX2" fmla="*/ 402431 w 1019173"/>
              <a:gd name="connsiteY2" fmla="*/ 109537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9173" h="397669">
                <a:moveTo>
                  <a:pt x="681037" y="76199"/>
                </a:moveTo>
                <a:cubicBezTo>
                  <a:pt x="615950" y="65880"/>
                  <a:pt x="608012" y="88899"/>
                  <a:pt x="571500" y="95249"/>
                </a:cubicBezTo>
                <a:lnTo>
                  <a:pt x="402431" y="109537"/>
                </a:lnTo>
                <a:lnTo>
                  <a:pt x="357187" y="104774"/>
                </a:lnTo>
                <a:lnTo>
                  <a:pt x="342900" y="71437"/>
                </a:lnTo>
                <a:cubicBezTo>
                  <a:pt x="311150" y="96837"/>
                  <a:pt x="217487" y="29369"/>
                  <a:pt x="200025" y="76199"/>
                </a:cubicBezTo>
                <a:lnTo>
                  <a:pt x="166687" y="157162"/>
                </a:lnTo>
                <a:lnTo>
                  <a:pt x="0" y="152399"/>
                </a:lnTo>
                <a:lnTo>
                  <a:pt x="171450" y="395287"/>
                </a:lnTo>
                <a:lnTo>
                  <a:pt x="1019173" y="397669"/>
                </a:lnTo>
                <a:cubicBezTo>
                  <a:pt x="1017586" y="261144"/>
                  <a:pt x="1018381" y="136525"/>
                  <a:pt x="1016794" y="0"/>
                </a:cubicBezTo>
                <a:lnTo>
                  <a:pt x="862012" y="9524"/>
                </a:lnTo>
                <a:lnTo>
                  <a:pt x="700087" y="19049"/>
                </a:lnTo>
                <a:lnTo>
                  <a:pt x="681037" y="76199"/>
                </a:lnTo>
                <a:close/>
              </a:path>
            </a:pathLst>
          </a:custGeom>
          <a:solidFill>
            <a:schemeClr val="accent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648575" y="3162300"/>
            <a:ext cx="1262062" cy="300037"/>
          </a:xfrm>
          <a:custGeom>
            <a:avLst/>
            <a:gdLst>
              <a:gd name="connsiteX0" fmla="*/ 0 w 1252537"/>
              <a:gd name="connsiteY0" fmla="*/ 4763 h 285750"/>
              <a:gd name="connsiteX1" fmla="*/ 0 w 1252537"/>
              <a:gd name="connsiteY1" fmla="*/ 80963 h 285750"/>
              <a:gd name="connsiteX2" fmla="*/ 52387 w 1252537"/>
              <a:gd name="connsiteY2" fmla="*/ 133350 h 285750"/>
              <a:gd name="connsiteX3" fmla="*/ 100012 w 1252537"/>
              <a:gd name="connsiteY3" fmla="*/ 133350 h 285750"/>
              <a:gd name="connsiteX4" fmla="*/ 195262 w 1252537"/>
              <a:gd name="connsiteY4" fmla="*/ 276225 h 285750"/>
              <a:gd name="connsiteX5" fmla="*/ 690562 w 1252537"/>
              <a:gd name="connsiteY5" fmla="*/ 276225 h 285750"/>
              <a:gd name="connsiteX6" fmla="*/ 690562 w 1252537"/>
              <a:gd name="connsiteY6" fmla="*/ 219075 h 285750"/>
              <a:gd name="connsiteX7" fmla="*/ 742950 w 1252537"/>
              <a:gd name="connsiteY7" fmla="*/ 233363 h 285750"/>
              <a:gd name="connsiteX8" fmla="*/ 752475 w 1252537"/>
              <a:gd name="connsiteY8" fmla="*/ 252413 h 285750"/>
              <a:gd name="connsiteX9" fmla="*/ 919162 w 1252537"/>
              <a:gd name="connsiteY9" fmla="*/ 280988 h 285750"/>
              <a:gd name="connsiteX10" fmla="*/ 1252537 w 1252537"/>
              <a:gd name="connsiteY10" fmla="*/ 285750 h 285750"/>
              <a:gd name="connsiteX11" fmla="*/ 1166812 w 1252537"/>
              <a:gd name="connsiteY11" fmla="*/ 200025 h 285750"/>
              <a:gd name="connsiteX12" fmla="*/ 1171575 w 1252537"/>
              <a:gd name="connsiteY12" fmla="*/ 157163 h 285750"/>
              <a:gd name="connsiteX13" fmla="*/ 1052512 w 1252537"/>
              <a:gd name="connsiteY13" fmla="*/ 95250 h 285750"/>
              <a:gd name="connsiteX14" fmla="*/ 957262 w 1252537"/>
              <a:gd name="connsiteY14" fmla="*/ 61913 h 285750"/>
              <a:gd name="connsiteX15" fmla="*/ 881062 w 1252537"/>
              <a:gd name="connsiteY15" fmla="*/ 38100 h 285750"/>
              <a:gd name="connsiteX16" fmla="*/ 738187 w 1252537"/>
              <a:gd name="connsiteY16" fmla="*/ 19050 h 285750"/>
              <a:gd name="connsiteX17" fmla="*/ 714375 w 1252537"/>
              <a:gd name="connsiteY17" fmla="*/ 4763 h 285750"/>
              <a:gd name="connsiteX18" fmla="*/ 581025 w 1252537"/>
              <a:gd name="connsiteY18" fmla="*/ 0 h 285750"/>
              <a:gd name="connsiteX19" fmla="*/ 323850 w 1252537"/>
              <a:gd name="connsiteY19" fmla="*/ 28575 h 285750"/>
              <a:gd name="connsiteX20" fmla="*/ 300037 w 1252537"/>
              <a:gd name="connsiteY20" fmla="*/ 57150 h 285750"/>
              <a:gd name="connsiteX21" fmla="*/ 204787 w 1252537"/>
              <a:gd name="connsiteY21" fmla="*/ 42863 h 285750"/>
              <a:gd name="connsiteX22" fmla="*/ 185737 w 1252537"/>
              <a:gd name="connsiteY22" fmla="*/ 14288 h 285750"/>
              <a:gd name="connsiteX23" fmla="*/ 0 w 1252537"/>
              <a:gd name="connsiteY23" fmla="*/ 4763 h 285750"/>
              <a:gd name="connsiteX0" fmla="*/ 0 w 1252537"/>
              <a:gd name="connsiteY0" fmla="*/ 4763 h 285750"/>
              <a:gd name="connsiteX1" fmla="*/ 0 w 1252537"/>
              <a:gd name="connsiteY1" fmla="*/ 80963 h 285750"/>
              <a:gd name="connsiteX2" fmla="*/ 52387 w 1252537"/>
              <a:gd name="connsiteY2" fmla="*/ 133350 h 285750"/>
              <a:gd name="connsiteX3" fmla="*/ 100012 w 1252537"/>
              <a:gd name="connsiteY3" fmla="*/ 145256 h 285750"/>
              <a:gd name="connsiteX4" fmla="*/ 195262 w 1252537"/>
              <a:gd name="connsiteY4" fmla="*/ 276225 h 285750"/>
              <a:gd name="connsiteX5" fmla="*/ 690562 w 1252537"/>
              <a:gd name="connsiteY5" fmla="*/ 276225 h 285750"/>
              <a:gd name="connsiteX6" fmla="*/ 690562 w 1252537"/>
              <a:gd name="connsiteY6" fmla="*/ 219075 h 285750"/>
              <a:gd name="connsiteX7" fmla="*/ 742950 w 1252537"/>
              <a:gd name="connsiteY7" fmla="*/ 233363 h 285750"/>
              <a:gd name="connsiteX8" fmla="*/ 752475 w 1252537"/>
              <a:gd name="connsiteY8" fmla="*/ 252413 h 285750"/>
              <a:gd name="connsiteX9" fmla="*/ 919162 w 1252537"/>
              <a:gd name="connsiteY9" fmla="*/ 280988 h 285750"/>
              <a:gd name="connsiteX10" fmla="*/ 1252537 w 1252537"/>
              <a:gd name="connsiteY10" fmla="*/ 285750 h 285750"/>
              <a:gd name="connsiteX11" fmla="*/ 1166812 w 1252537"/>
              <a:gd name="connsiteY11" fmla="*/ 200025 h 285750"/>
              <a:gd name="connsiteX12" fmla="*/ 1171575 w 1252537"/>
              <a:gd name="connsiteY12" fmla="*/ 157163 h 285750"/>
              <a:gd name="connsiteX13" fmla="*/ 1052512 w 1252537"/>
              <a:gd name="connsiteY13" fmla="*/ 95250 h 285750"/>
              <a:gd name="connsiteX14" fmla="*/ 957262 w 1252537"/>
              <a:gd name="connsiteY14" fmla="*/ 61913 h 285750"/>
              <a:gd name="connsiteX15" fmla="*/ 881062 w 1252537"/>
              <a:gd name="connsiteY15" fmla="*/ 38100 h 285750"/>
              <a:gd name="connsiteX16" fmla="*/ 738187 w 1252537"/>
              <a:gd name="connsiteY16" fmla="*/ 19050 h 285750"/>
              <a:gd name="connsiteX17" fmla="*/ 714375 w 1252537"/>
              <a:gd name="connsiteY17" fmla="*/ 4763 h 285750"/>
              <a:gd name="connsiteX18" fmla="*/ 581025 w 1252537"/>
              <a:gd name="connsiteY18" fmla="*/ 0 h 285750"/>
              <a:gd name="connsiteX19" fmla="*/ 323850 w 1252537"/>
              <a:gd name="connsiteY19" fmla="*/ 28575 h 285750"/>
              <a:gd name="connsiteX20" fmla="*/ 300037 w 1252537"/>
              <a:gd name="connsiteY20" fmla="*/ 57150 h 285750"/>
              <a:gd name="connsiteX21" fmla="*/ 204787 w 1252537"/>
              <a:gd name="connsiteY21" fmla="*/ 42863 h 285750"/>
              <a:gd name="connsiteX22" fmla="*/ 185737 w 1252537"/>
              <a:gd name="connsiteY22" fmla="*/ 14288 h 285750"/>
              <a:gd name="connsiteX23" fmla="*/ 0 w 1252537"/>
              <a:gd name="connsiteY23" fmla="*/ 4763 h 285750"/>
              <a:gd name="connsiteX0" fmla="*/ 14288 w 1266825"/>
              <a:gd name="connsiteY0" fmla="*/ 4763 h 285750"/>
              <a:gd name="connsiteX1" fmla="*/ 0 w 1266825"/>
              <a:gd name="connsiteY1" fmla="*/ 78581 h 285750"/>
              <a:gd name="connsiteX2" fmla="*/ 66675 w 1266825"/>
              <a:gd name="connsiteY2" fmla="*/ 133350 h 285750"/>
              <a:gd name="connsiteX3" fmla="*/ 114300 w 1266825"/>
              <a:gd name="connsiteY3" fmla="*/ 145256 h 285750"/>
              <a:gd name="connsiteX4" fmla="*/ 209550 w 1266825"/>
              <a:gd name="connsiteY4" fmla="*/ 276225 h 285750"/>
              <a:gd name="connsiteX5" fmla="*/ 704850 w 1266825"/>
              <a:gd name="connsiteY5" fmla="*/ 276225 h 285750"/>
              <a:gd name="connsiteX6" fmla="*/ 704850 w 1266825"/>
              <a:gd name="connsiteY6" fmla="*/ 219075 h 285750"/>
              <a:gd name="connsiteX7" fmla="*/ 757238 w 1266825"/>
              <a:gd name="connsiteY7" fmla="*/ 233363 h 285750"/>
              <a:gd name="connsiteX8" fmla="*/ 766763 w 1266825"/>
              <a:gd name="connsiteY8" fmla="*/ 252413 h 285750"/>
              <a:gd name="connsiteX9" fmla="*/ 933450 w 1266825"/>
              <a:gd name="connsiteY9" fmla="*/ 280988 h 285750"/>
              <a:gd name="connsiteX10" fmla="*/ 1266825 w 1266825"/>
              <a:gd name="connsiteY10" fmla="*/ 285750 h 285750"/>
              <a:gd name="connsiteX11" fmla="*/ 1181100 w 1266825"/>
              <a:gd name="connsiteY11" fmla="*/ 200025 h 285750"/>
              <a:gd name="connsiteX12" fmla="*/ 1185863 w 1266825"/>
              <a:gd name="connsiteY12" fmla="*/ 157163 h 285750"/>
              <a:gd name="connsiteX13" fmla="*/ 1066800 w 1266825"/>
              <a:gd name="connsiteY13" fmla="*/ 95250 h 285750"/>
              <a:gd name="connsiteX14" fmla="*/ 971550 w 1266825"/>
              <a:gd name="connsiteY14" fmla="*/ 61913 h 285750"/>
              <a:gd name="connsiteX15" fmla="*/ 895350 w 1266825"/>
              <a:gd name="connsiteY15" fmla="*/ 38100 h 285750"/>
              <a:gd name="connsiteX16" fmla="*/ 752475 w 1266825"/>
              <a:gd name="connsiteY16" fmla="*/ 19050 h 285750"/>
              <a:gd name="connsiteX17" fmla="*/ 728663 w 1266825"/>
              <a:gd name="connsiteY17" fmla="*/ 4763 h 285750"/>
              <a:gd name="connsiteX18" fmla="*/ 595313 w 1266825"/>
              <a:gd name="connsiteY18" fmla="*/ 0 h 285750"/>
              <a:gd name="connsiteX19" fmla="*/ 338138 w 1266825"/>
              <a:gd name="connsiteY19" fmla="*/ 28575 h 285750"/>
              <a:gd name="connsiteX20" fmla="*/ 314325 w 1266825"/>
              <a:gd name="connsiteY20" fmla="*/ 57150 h 285750"/>
              <a:gd name="connsiteX21" fmla="*/ 219075 w 1266825"/>
              <a:gd name="connsiteY21" fmla="*/ 42863 h 285750"/>
              <a:gd name="connsiteX22" fmla="*/ 200025 w 1266825"/>
              <a:gd name="connsiteY22" fmla="*/ 14288 h 285750"/>
              <a:gd name="connsiteX23" fmla="*/ 14288 w 1266825"/>
              <a:gd name="connsiteY23" fmla="*/ 4763 h 285750"/>
              <a:gd name="connsiteX0" fmla="*/ 9526 w 1266825"/>
              <a:gd name="connsiteY0" fmla="*/ 0 h 297656"/>
              <a:gd name="connsiteX1" fmla="*/ 0 w 1266825"/>
              <a:gd name="connsiteY1" fmla="*/ 90487 h 297656"/>
              <a:gd name="connsiteX2" fmla="*/ 66675 w 1266825"/>
              <a:gd name="connsiteY2" fmla="*/ 145256 h 297656"/>
              <a:gd name="connsiteX3" fmla="*/ 114300 w 1266825"/>
              <a:gd name="connsiteY3" fmla="*/ 157162 h 297656"/>
              <a:gd name="connsiteX4" fmla="*/ 209550 w 1266825"/>
              <a:gd name="connsiteY4" fmla="*/ 288131 h 297656"/>
              <a:gd name="connsiteX5" fmla="*/ 704850 w 1266825"/>
              <a:gd name="connsiteY5" fmla="*/ 288131 h 297656"/>
              <a:gd name="connsiteX6" fmla="*/ 704850 w 1266825"/>
              <a:gd name="connsiteY6" fmla="*/ 230981 h 297656"/>
              <a:gd name="connsiteX7" fmla="*/ 757238 w 1266825"/>
              <a:gd name="connsiteY7" fmla="*/ 245269 h 297656"/>
              <a:gd name="connsiteX8" fmla="*/ 766763 w 1266825"/>
              <a:gd name="connsiteY8" fmla="*/ 264319 h 297656"/>
              <a:gd name="connsiteX9" fmla="*/ 933450 w 1266825"/>
              <a:gd name="connsiteY9" fmla="*/ 292894 h 297656"/>
              <a:gd name="connsiteX10" fmla="*/ 1266825 w 1266825"/>
              <a:gd name="connsiteY10" fmla="*/ 297656 h 297656"/>
              <a:gd name="connsiteX11" fmla="*/ 1181100 w 1266825"/>
              <a:gd name="connsiteY11" fmla="*/ 211931 h 297656"/>
              <a:gd name="connsiteX12" fmla="*/ 1185863 w 1266825"/>
              <a:gd name="connsiteY12" fmla="*/ 169069 h 297656"/>
              <a:gd name="connsiteX13" fmla="*/ 1066800 w 1266825"/>
              <a:gd name="connsiteY13" fmla="*/ 107156 h 297656"/>
              <a:gd name="connsiteX14" fmla="*/ 971550 w 1266825"/>
              <a:gd name="connsiteY14" fmla="*/ 73819 h 297656"/>
              <a:gd name="connsiteX15" fmla="*/ 895350 w 1266825"/>
              <a:gd name="connsiteY15" fmla="*/ 50006 h 297656"/>
              <a:gd name="connsiteX16" fmla="*/ 752475 w 1266825"/>
              <a:gd name="connsiteY16" fmla="*/ 30956 h 297656"/>
              <a:gd name="connsiteX17" fmla="*/ 728663 w 1266825"/>
              <a:gd name="connsiteY17" fmla="*/ 16669 h 297656"/>
              <a:gd name="connsiteX18" fmla="*/ 595313 w 1266825"/>
              <a:gd name="connsiteY18" fmla="*/ 11906 h 297656"/>
              <a:gd name="connsiteX19" fmla="*/ 338138 w 1266825"/>
              <a:gd name="connsiteY19" fmla="*/ 40481 h 297656"/>
              <a:gd name="connsiteX20" fmla="*/ 314325 w 1266825"/>
              <a:gd name="connsiteY20" fmla="*/ 69056 h 297656"/>
              <a:gd name="connsiteX21" fmla="*/ 219075 w 1266825"/>
              <a:gd name="connsiteY21" fmla="*/ 54769 h 297656"/>
              <a:gd name="connsiteX22" fmla="*/ 200025 w 1266825"/>
              <a:gd name="connsiteY22" fmla="*/ 26194 h 297656"/>
              <a:gd name="connsiteX23" fmla="*/ 9526 w 1266825"/>
              <a:gd name="connsiteY23" fmla="*/ 0 h 297656"/>
              <a:gd name="connsiteX0" fmla="*/ 9526 w 1266825"/>
              <a:gd name="connsiteY0" fmla="*/ 0 h 297656"/>
              <a:gd name="connsiteX1" fmla="*/ 0 w 1266825"/>
              <a:gd name="connsiteY1" fmla="*/ 90487 h 297656"/>
              <a:gd name="connsiteX2" fmla="*/ 66675 w 1266825"/>
              <a:gd name="connsiteY2" fmla="*/ 145256 h 297656"/>
              <a:gd name="connsiteX3" fmla="*/ 114300 w 1266825"/>
              <a:gd name="connsiteY3" fmla="*/ 157162 h 297656"/>
              <a:gd name="connsiteX4" fmla="*/ 209550 w 1266825"/>
              <a:gd name="connsiteY4" fmla="*/ 288131 h 297656"/>
              <a:gd name="connsiteX5" fmla="*/ 704850 w 1266825"/>
              <a:gd name="connsiteY5" fmla="*/ 288131 h 297656"/>
              <a:gd name="connsiteX6" fmla="*/ 704850 w 1266825"/>
              <a:gd name="connsiteY6" fmla="*/ 230981 h 297656"/>
              <a:gd name="connsiteX7" fmla="*/ 757238 w 1266825"/>
              <a:gd name="connsiteY7" fmla="*/ 245269 h 297656"/>
              <a:gd name="connsiteX8" fmla="*/ 766763 w 1266825"/>
              <a:gd name="connsiteY8" fmla="*/ 264319 h 297656"/>
              <a:gd name="connsiteX9" fmla="*/ 933450 w 1266825"/>
              <a:gd name="connsiteY9" fmla="*/ 292894 h 297656"/>
              <a:gd name="connsiteX10" fmla="*/ 1266825 w 1266825"/>
              <a:gd name="connsiteY10" fmla="*/ 297656 h 297656"/>
              <a:gd name="connsiteX11" fmla="*/ 1181100 w 1266825"/>
              <a:gd name="connsiteY11" fmla="*/ 211931 h 297656"/>
              <a:gd name="connsiteX12" fmla="*/ 1185863 w 1266825"/>
              <a:gd name="connsiteY12" fmla="*/ 169069 h 297656"/>
              <a:gd name="connsiteX13" fmla="*/ 1066800 w 1266825"/>
              <a:gd name="connsiteY13" fmla="*/ 107156 h 297656"/>
              <a:gd name="connsiteX14" fmla="*/ 971550 w 1266825"/>
              <a:gd name="connsiteY14" fmla="*/ 73819 h 297656"/>
              <a:gd name="connsiteX15" fmla="*/ 895350 w 1266825"/>
              <a:gd name="connsiteY15" fmla="*/ 50006 h 297656"/>
              <a:gd name="connsiteX16" fmla="*/ 752475 w 1266825"/>
              <a:gd name="connsiteY16" fmla="*/ 30956 h 297656"/>
              <a:gd name="connsiteX17" fmla="*/ 728663 w 1266825"/>
              <a:gd name="connsiteY17" fmla="*/ 16669 h 297656"/>
              <a:gd name="connsiteX18" fmla="*/ 595313 w 1266825"/>
              <a:gd name="connsiteY18" fmla="*/ 11906 h 297656"/>
              <a:gd name="connsiteX19" fmla="*/ 338138 w 1266825"/>
              <a:gd name="connsiteY19" fmla="*/ 40481 h 297656"/>
              <a:gd name="connsiteX20" fmla="*/ 314325 w 1266825"/>
              <a:gd name="connsiteY20" fmla="*/ 69056 h 297656"/>
              <a:gd name="connsiteX21" fmla="*/ 219075 w 1266825"/>
              <a:gd name="connsiteY21" fmla="*/ 54769 h 297656"/>
              <a:gd name="connsiteX22" fmla="*/ 200025 w 1266825"/>
              <a:gd name="connsiteY22" fmla="*/ 26194 h 297656"/>
              <a:gd name="connsiteX23" fmla="*/ 9526 w 1266825"/>
              <a:gd name="connsiteY23" fmla="*/ 0 h 297656"/>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95313 w 1266825"/>
              <a:gd name="connsiteY18" fmla="*/ 19049 h 304799"/>
              <a:gd name="connsiteX19" fmla="*/ 338138 w 1266825"/>
              <a:gd name="connsiteY19" fmla="*/ 47624 h 304799"/>
              <a:gd name="connsiteX20" fmla="*/ 314325 w 1266825"/>
              <a:gd name="connsiteY20" fmla="*/ 76199 h 304799"/>
              <a:gd name="connsiteX21" fmla="*/ 219075 w 1266825"/>
              <a:gd name="connsiteY21" fmla="*/ 61912 h 304799"/>
              <a:gd name="connsiteX22" fmla="*/ 200025 w 1266825"/>
              <a:gd name="connsiteY22" fmla="*/ 33337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95313 w 1266825"/>
              <a:gd name="connsiteY18" fmla="*/ 19049 h 304799"/>
              <a:gd name="connsiteX19" fmla="*/ 338138 w 1266825"/>
              <a:gd name="connsiteY19" fmla="*/ 47624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95313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81025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657225 w 1266825"/>
              <a:gd name="connsiteY17" fmla="*/ 11905 h 304799"/>
              <a:gd name="connsiteX18" fmla="*/ 581025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47713 w 1266825"/>
              <a:gd name="connsiteY16" fmla="*/ 26192 h 304799"/>
              <a:gd name="connsiteX17" fmla="*/ 657225 w 1266825"/>
              <a:gd name="connsiteY17" fmla="*/ 11905 h 304799"/>
              <a:gd name="connsiteX18" fmla="*/ 581025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921544 w 1266825"/>
              <a:gd name="connsiteY15" fmla="*/ 59531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83368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921544 w 1266825"/>
              <a:gd name="connsiteY15" fmla="*/ 59531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7231 w 1266825"/>
              <a:gd name="connsiteY5" fmla="*/ 285749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921544 w 1266825"/>
              <a:gd name="connsiteY15" fmla="*/ 59531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2062"/>
              <a:gd name="connsiteY0" fmla="*/ 0 h 300037"/>
              <a:gd name="connsiteX1" fmla="*/ 0 w 1262062"/>
              <a:gd name="connsiteY1" fmla="*/ 97630 h 300037"/>
              <a:gd name="connsiteX2" fmla="*/ 66675 w 1262062"/>
              <a:gd name="connsiteY2" fmla="*/ 152399 h 300037"/>
              <a:gd name="connsiteX3" fmla="*/ 114300 w 1262062"/>
              <a:gd name="connsiteY3" fmla="*/ 164305 h 300037"/>
              <a:gd name="connsiteX4" fmla="*/ 209550 w 1262062"/>
              <a:gd name="connsiteY4" fmla="*/ 295274 h 300037"/>
              <a:gd name="connsiteX5" fmla="*/ 707231 w 1262062"/>
              <a:gd name="connsiteY5" fmla="*/ 285749 h 300037"/>
              <a:gd name="connsiteX6" fmla="*/ 704850 w 1262062"/>
              <a:gd name="connsiteY6" fmla="*/ 238124 h 300037"/>
              <a:gd name="connsiteX7" fmla="*/ 757238 w 1262062"/>
              <a:gd name="connsiteY7" fmla="*/ 252412 h 300037"/>
              <a:gd name="connsiteX8" fmla="*/ 766763 w 1262062"/>
              <a:gd name="connsiteY8" fmla="*/ 271462 h 300037"/>
              <a:gd name="connsiteX9" fmla="*/ 933450 w 1262062"/>
              <a:gd name="connsiteY9" fmla="*/ 300037 h 300037"/>
              <a:gd name="connsiteX10" fmla="*/ 1262062 w 1262062"/>
              <a:gd name="connsiteY10" fmla="*/ 297655 h 300037"/>
              <a:gd name="connsiteX11" fmla="*/ 1181100 w 1262062"/>
              <a:gd name="connsiteY11" fmla="*/ 219074 h 300037"/>
              <a:gd name="connsiteX12" fmla="*/ 1185863 w 1262062"/>
              <a:gd name="connsiteY12" fmla="*/ 176212 h 300037"/>
              <a:gd name="connsiteX13" fmla="*/ 1066800 w 1262062"/>
              <a:gd name="connsiteY13" fmla="*/ 114299 h 300037"/>
              <a:gd name="connsiteX14" fmla="*/ 971550 w 1262062"/>
              <a:gd name="connsiteY14" fmla="*/ 80962 h 300037"/>
              <a:gd name="connsiteX15" fmla="*/ 921544 w 1262062"/>
              <a:gd name="connsiteY15" fmla="*/ 59531 h 300037"/>
              <a:gd name="connsiteX16" fmla="*/ 766763 w 1262062"/>
              <a:gd name="connsiteY16" fmla="*/ 42863 h 300037"/>
              <a:gd name="connsiteX17" fmla="*/ 747713 w 1262062"/>
              <a:gd name="connsiteY17" fmla="*/ 26192 h 300037"/>
              <a:gd name="connsiteX18" fmla="*/ 657225 w 1262062"/>
              <a:gd name="connsiteY18" fmla="*/ 11905 h 300037"/>
              <a:gd name="connsiteX19" fmla="*/ 581025 w 1262062"/>
              <a:gd name="connsiteY19" fmla="*/ 19049 h 300037"/>
              <a:gd name="connsiteX20" fmla="*/ 359569 w 1262062"/>
              <a:gd name="connsiteY20" fmla="*/ 40480 h 300037"/>
              <a:gd name="connsiteX21" fmla="*/ 314325 w 1262062"/>
              <a:gd name="connsiteY21" fmla="*/ 76199 h 300037"/>
              <a:gd name="connsiteX22" fmla="*/ 219075 w 1262062"/>
              <a:gd name="connsiteY22" fmla="*/ 61912 h 300037"/>
              <a:gd name="connsiteX23" fmla="*/ 219075 w 1262062"/>
              <a:gd name="connsiteY23" fmla="*/ 30956 h 300037"/>
              <a:gd name="connsiteX24" fmla="*/ 2382 w 1262062"/>
              <a:gd name="connsiteY24" fmla="*/ 0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2062" h="300037">
                <a:moveTo>
                  <a:pt x="2382" y="0"/>
                </a:moveTo>
                <a:lnTo>
                  <a:pt x="0" y="97630"/>
                </a:lnTo>
                <a:lnTo>
                  <a:pt x="66675" y="152399"/>
                </a:lnTo>
                <a:lnTo>
                  <a:pt x="114300" y="164305"/>
                </a:lnTo>
                <a:lnTo>
                  <a:pt x="209550" y="295274"/>
                </a:lnTo>
                <a:lnTo>
                  <a:pt x="707231" y="285749"/>
                </a:lnTo>
                <a:lnTo>
                  <a:pt x="704850" y="238124"/>
                </a:lnTo>
                <a:lnTo>
                  <a:pt x="757238" y="252412"/>
                </a:lnTo>
                <a:lnTo>
                  <a:pt x="766763" y="271462"/>
                </a:lnTo>
                <a:lnTo>
                  <a:pt x="933450" y="300037"/>
                </a:lnTo>
                <a:lnTo>
                  <a:pt x="1262062" y="297655"/>
                </a:lnTo>
                <a:lnTo>
                  <a:pt x="1181100" y="219074"/>
                </a:lnTo>
                <a:lnTo>
                  <a:pt x="1185863" y="176212"/>
                </a:lnTo>
                <a:lnTo>
                  <a:pt x="1066800" y="114299"/>
                </a:lnTo>
                <a:lnTo>
                  <a:pt x="971550" y="80962"/>
                </a:lnTo>
                <a:lnTo>
                  <a:pt x="921544" y="59531"/>
                </a:lnTo>
                <a:cubicBezTo>
                  <a:pt x="900907" y="53975"/>
                  <a:pt x="787400" y="48419"/>
                  <a:pt x="766763" y="42863"/>
                </a:cubicBezTo>
                <a:lnTo>
                  <a:pt x="747713" y="26192"/>
                </a:lnTo>
                <a:lnTo>
                  <a:pt x="657225" y="11905"/>
                </a:lnTo>
                <a:lnTo>
                  <a:pt x="581025" y="19049"/>
                </a:lnTo>
                <a:lnTo>
                  <a:pt x="359569" y="40480"/>
                </a:lnTo>
                <a:lnTo>
                  <a:pt x="314325" y="76199"/>
                </a:lnTo>
                <a:lnTo>
                  <a:pt x="219075" y="61912"/>
                </a:lnTo>
                <a:lnTo>
                  <a:pt x="219075" y="30956"/>
                </a:lnTo>
                <a:cubicBezTo>
                  <a:pt x="155575" y="22225"/>
                  <a:pt x="53976" y="13493"/>
                  <a:pt x="2382" y="0"/>
                </a:cubicBezTo>
                <a:close/>
              </a:path>
            </a:pathLst>
          </a:custGeom>
          <a:solidFill>
            <a:srgbClr val="FF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7858126" y="3402806"/>
            <a:ext cx="1288713" cy="850107"/>
          </a:xfrm>
          <a:custGeom>
            <a:avLst/>
            <a:gdLst>
              <a:gd name="connsiteX0" fmla="*/ 0 w 1281113"/>
              <a:gd name="connsiteY0" fmla="*/ 28575 h 823913"/>
              <a:gd name="connsiteX1" fmla="*/ 652463 w 1281113"/>
              <a:gd name="connsiteY1" fmla="*/ 823913 h 823913"/>
              <a:gd name="connsiteX2" fmla="*/ 838200 w 1281113"/>
              <a:gd name="connsiteY2" fmla="*/ 814388 h 823913"/>
              <a:gd name="connsiteX3" fmla="*/ 790575 w 1281113"/>
              <a:gd name="connsiteY3" fmla="*/ 747713 h 823913"/>
              <a:gd name="connsiteX4" fmla="*/ 852488 w 1281113"/>
              <a:gd name="connsiteY4" fmla="*/ 647700 h 823913"/>
              <a:gd name="connsiteX5" fmla="*/ 900113 w 1281113"/>
              <a:gd name="connsiteY5" fmla="*/ 604838 h 823913"/>
              <a:gd name="connsiteX6" fmla="*/ 909638 w 1281113"/>
              <a:gd name="connsiteY6" fmla="*/ 709613 h 823913"/>
              <a:gd name="connsiteX7" fmla="*/ 919163 w 1281113"/>
              <a:gd name="connsiteY7" fmla="*/ 804863 h 823913"/>
              <a:gd name="connsiteX8" fmla="*/ 971550 w 1281113"/>
              <a:gd name="connsiteY8" fmla="*/ 800100 h 823913"/>
              <a:gd name="connsiteX9" fmla="*/ 962025 w 1281113"/>
              <a:gd name="connsiteY9" fmla="*/ 733425 h 823913"/>
              <a:gd name="connsiteX10" fmla="*/ 1281113 w 1281113"/>
              <a:gd name="connsiteY10" fmla="*/ 714375 h 823913"/>
              <a:gd name="connsiteX11" fmla="*/ 1276350 w 1281113"/>
              <a:gd name="connsiteY11" fmla="*/ 219075 h 823913"/>
              <a:gd name="connsiteX12" fmla="*/ 1038225 w 1281113"/>
              <a:gd name="connsiteY12" fmla="*/ 28575 h 823913"/>
              <a:gd name="connsiteX13" fmla="*/ 714375 w 1281113"/>
              <a:gd name="connsiteY13" fmla="*/ 33338 h 823913"/>
              <a:gd name="connsiteX14" fmla="*/ 523875 w 1281113"/>
              <a:gd name="connsiteY14" fmla="*/ 0 h 823913"/>
              <a:gd name="connsiteX15" fmla="*/ 523875 w 1281113"/>
              <a:gd name="connsiteY15" fmla="*/ 0 h 823913"/>
              <a:gd name="connsiteX16" fmla="*/ 490538 w 1281113"/>
              <a:gd name="connsiteY16" fmla="*/ 14288 h 823913"/>
              <a:gd name="connsiteX17" fmla="*/ 0 w 1281113"/>
              <a:gd name="connsiteY17" fmla="*/ 28575 h 823913"/>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714375 w 1281113"/>
              <a:gd name="connsiteY13" fmla="*/ 59532 h 850107"/>
              <a:gd name="connsiteX14" fmla="*/ 523875 w 1281113"/>
              <a:gd name="connsiteY14" fmla="*/ 26194 h 850107"/>
              <a:gd name="connsiteX15" fmla="*/ 492919 w 1281113"/>
              <a:gd name="connsiteY15" fmla="*/ 0 h 850107"/>
              <a:gd name="connsiteX16" fmla="*/ 490538 w 1281113"/>
              <a:gd name="connsiteY16" fmla="*/ 40482 h 850107"/>
              <a:gd name="connsiteX17" fmla="*/ 0 w 1281113"/>
              <a:gd name="connsiteY17"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714375 w 1281113"/>
              <a:gd name="connsiteY13" fmla="*/ 59532 h 850107"/>
              <a:gd name="connsiteX14" fmla="*/ 535781 w 1281113"/>
              <a:gd name="connsiteY14" fmla="*/ 7144 h 850107"/>
              <a:gd name="connsiteX15" fmla="*/ 492919 w 1281113"/>
              <a:gd name="connsiteY15" fmla="*/ 0 h 850107"/>
              <a:gd name="connsiteX16" fmla="*/ 490538 w 1281113"/>
              <a:gd name="connsiteY16" fmla="*/ 40482 h 850107"/>
              <a:gd name="connsiteX17" fmla="*/ 0 w 1281113"/>
              <a:gd name="connsiteY17"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714375 w 1281113"/>
              <a:gd name="connsiteY13" fmla="*/ 59532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04875 w 1281113"/>
              <a:gd name="connsiteY7" fmla="*/ 819151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04875 w 1281113"/>
              <a:gd name="connsiteY7" fmla="*/ 819151 h 850107"/>
              <a:gd name="connsiteX8" fmla="*/ 962025 w 1281113"/>
              <a:gd name="connsiteY8" fmla="*/ 819150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8256"/>
              <a:gd name="connsiteY0" fmla="*/ 54769 h 850107"/>
              <a:gd name="connsiteX1" fmla="*/ 652463 w 1288256"/>
              <a:gd name="connsiteY1" fmla="*/ 850107 h 850107"/>
              <a:gd name="connsiteX2" fmla="*/ 838200 w 1288256"/>
              <a:gd name="connsiteY2" fmla="*/ 840582 h 850107"/>
              <a:gd name="connsiteX3" fmla="*/ 788194 w 1288256"/>
              <a:gd name="connsiteY3" fmla="*/ 776288 h 850107"/>
              <a:gd name="connsiteX4" fmla="*/ 852488 w 1288256"/>
              <a:gd name="connsiteY4" fmla="*/ 673894 h 850107"/>
              <a:gd name="connsiteX5" fmla="*/ 900113 w 1288256"/>
              <a:gd name="connsiteY5" fmla="*/ 631032 h 850107"/>
              <a:gd name="connsiteX6" fmla="*/ 909638 w 1288256"/>
              <a:gd name="connsiteY6" fmla="*/ 735807 h 850107"/>
              <a:gd name="connsiteX7" fmla="*/ 904875 w 1288256"/>
              <a:gd name="connsiteY7" fmla="*/ 819151 h 850107"/>
              <a:gd name="connsiteX8" fmla="*/ 962025 w 1288256"/>
              <a:gd name="connsiteY8" fmla="*/ 819150 h 850107"/>
              <a:gd name="connsiteX9" fmla="*/ 962025 w 1288256"/>
              <a:gd name="connsiteY9" fmla="*/ 759619 h 850107"/>
              <a:gd name="connsiteX10" fmla="*/ 1288256 w 1288256"/>
              <a:gd name="connsiteY10" fmla="*/ 740569 h 850107"/>
              <a:gd name="connsiteX11" fmla="*/ 1276350 w 1288256"/>
              <a:gd name="connsiteY11" fmla="*/ 245269 h 850107"/>
              <a:gd name="connsiteX12" fmla="*/ 1038225 w 1288256"/>
              <a:gd name="connsiteY12" fmla="*/ 54769 h 850107"/>
              <a:gd name="connsiteX13" fmla="*/ 697706 w 1288256"/>
              <a:gd name="connsiteY13" fmla="*/ 50007 h 850107"/>
              <a:gd name="connsiteX14" fmla="*/ 554831 w 1288256"/>
              <a:gd name="connsiteY14" fmla="*/ 33338 h 850107"/>
              <a:gd name="connsiteX15" fmla="*/ 535781 w 1288256"/>
              <a:gd name="connsiteY15" fmla="*/ 7144 h 850107"/>
              <a:gd name="connsiteX16" fmla="*/ 492919 w 1288256"/>
              <a:gd name="connsiteY16" fmla="*/ 0 h 850107"/>
              <a:gd name="connsiteX17" fmla="*/ 490538 w 1288256"/>
              <a:gd name="connsiteY17" fmla="*/ 40482 h 850107"/>
              <a:gd name="connsiteX18" fmla="*/ 0 w 1288256"/>
              <a:gd name="connsiteY18" fmla="*/ 54769 h 850107"/>
              <a:gd name="connsiteX0" fmla="*/ 0 w 1290925"/>
              <a:gd name="connsiteY0" fmla="*/ 54769 h 850107"/>
              <a:gd name="connsiteX1" fmla="*/ 652463 w 1290925"/>
              <a:gd name="connsiteY1" fmla="*/ 850107 h 850107"/>
              <a:gd name="connsiteX2" fmla="*/ 838200 w 1290925"/>
              <a:gd name="connsiteY2" fmla="*/ 840582 h 850107"/>
              <a:gd name="connsiteX3" fmla="*/ 788194 w 1290925"/>
              <a:gd name="connsiteY3" fmla="*/ 776288 h 850107"/>
              <a:gd name="connsiteX4" fmla="*/ 852488 w 1290925"/>
              <a:gd name="connsiteY4" fmla="*/ 673894 h 850107"/>
              <a:gd name="connsiteX5" fmla="*/ 900113 w 1290925"/>
              <a:gd name="connsiteY5" fmla="*/ 631032 h 850107"/>
              <a:gd name="connsiteX6" fmla="*/ 909638 w 1290925"/>
              <a:gd name="connsiteY6" fmla="*/ 735807 h 850107"/>
              <a:gd name="connsiteX7" fmla="*/ 904875 w 1290925"/>
              <a:gd name="connsiteY7" fmla="*/ 819151 h 850107"/>
              <a:gd name="connsiteX8" fmla="*/ 962025 w 1290925"/>
              <a:gd name="connsiteY8" fmla="*/ 819150 h 850107"/>
              <a:gd name="connsiteX9" fmla="*/ 962025 w 1290925"/>
              <a:gd name="connsiteY9" fmla="*/ 759619 h 850107"/>
              <a:gd name="connsiteX10" fmla="*/ 1288256 w 1290925"/>
              <a:gd name="connsiteY10" fmla="*/ 740569 h 850107"/>
              <a:gd name="connsiteX11" fmla="*/ 1290637 w 1290925"/>
              <a:gd name="connsiteY11" fmla="*/ 252412 h 850107"/>
              <a:gd name="connsiteX12" fmla="*/ 1038225 w 1290925"/>
              <a:gd name="connsiteY12" fmla="*/ 54769 h 850107"/>
              <a:gd name="connsiteX13" fmla="*/ 697706 w 1290925"/>
              <a:gd name="connsiteY13" fmla="*/ 50007 h 850107"/>
              <a:gd name="connsiteX14" fmla="*/ 554831 w 1290925"/>
              <a:gd name="connsiteY14" fmla="*/ 33338 h 850107"/>
              <a:gd name="connsiteX15" fmla="*/ 535781 w 1290925"/>
              <a:gd name="connsiteY15" fmla="*/ 7144 h 850107"/>
              <a:gd name="connsiteX16" fmla="*/ 492919 w 1290925"/>
              <a:gd name="connsiteY16" fmla="*/ 0 h 850107"/>
              <a:gd name="connsiteX17" fmla="*/ 490538 w 1290925"/>
              <a:gd name="connsiteY17" fmla="*/ 40482 h 850107"/>
              <a:gd name="connsiteX18" fmla="*/ 0 w 1290925"/>
              <a:gd name="connsiteY18" fmla="*/ 54769 h 850107"/>
              <a:gd name="connsiteX0" fmla="*/ 0 w 1288713"/>
              <a:gd name="connsiteY0" fmla="*/ 54769 h 850107"/>
              <a:gd name="connsiteX1" fmla="*/ 652463 w 1288713"/>
              <a:gd name="connsiteY1" fmla="*/ 850107 h 850107"/>
              <a:gd name="connsiteX2" fmla="*/ 838200 w 1288713"/>
              <a:gd name="connsiteY2" fmla="*/ 840582 h 850107"/>
              <a:gd name="connsiteX3" fmla="*/ 788194 w 1288713"/>
              <a:gd name="connsiteY3" fmla="*/ 776288 h 850107"/>
              <a:gd name="connsiteX4" fmla="*/ 852488 w 1288713"/>
              <a:gd name="connsiteY4" fmla="*/ 673894 h 850107"/>
              <a:gd name="connsiteX5" fmla="*/ 900113 w 1288713"/>
              <a:gd name="connsiteY5" fmla="*/ 631032 h 850107"/>
              <a:gd name="connsiteX6" fmla="*/ 909638 w 1288713"/>
              <a:gd name="connsiteY6" fmla="*/ 735807 h 850107"/>
              <a:gd name="connsiteX7" fmla="*/ 904875 w 1288713"/>
              <a:gd name="connsiteY7" fmla="*/ 819151 h 850107"/>
              <a:gd name="connsiteX8" fmla="*/ 962025 w 1288713"/>
              <a:gd name="connsiteY8" fmla="*/ 819150 h 850107"/>
              <a:gd name="connsiteX9" fmla="*/ 962025 w 1288713"/>
              <a:gd name="connsiteY9" fmla="*/ 759619 h 850107"/>
              <a:gd name="connsiteX10" fmla="*/ 1288256 w 1288713"/>
              <a:gd name="connsiteY10" fmla="*/ 740569 h 850107"/>
              <a:gd name="connsiteX11" fmla="*/ 1288255 w 1288713"/>
              <a:gd name="connsiteY11" fmla="*/ 261937 h 850107"/>
              <a:gd name="connsiteX12" fmla="*/ 1038225 w 1288713"/>
              <a:gd name="connsiteY12" fmla="*/ 54769 h 850107"/>
              <a:gd name="connsiteX13" fmla="*/ 697706 w 1288713"/>
              <a:gd name="connsiteY13" fmla="*/ 50007 h 850107"/>
              <a:gd name="connsiteX14" fmla="*/ 554831 w 1288713"/>
              <a:gd name="connsiteY14" fmla="*/ 33338 h 850107"/>
              <a:gd name="connsiteX15" fmla="*/ 535781 w 1288713"/>
              <a:gd name="connsiteY15" fmla="*/ 7144 h 850107"/>
              <a:gd name="connsiteX16" fmla="*/ 492919 w 1288713"/>
              <a:gd name="connsiteY16" fmla="*/ 0 h 850107"/>
              <a:gd name="connsiteX17" fmla="*/ 490538 w 1288713"/>
              <a:gd name="connsiteY17" fmla="*/ 40482 h 850107"/>
              <a:gd name="connsiteX18" fmla="*/ 0 w 1288713"/>
              <a:gd name="connsiteY18" fmla="*/ 54769 h 850107"/>
              <a:gd name="connsiteX0" fmla="*/ 0 w 1288713"/>
              <a:gd name="connsiteY0" fmla="*/ 54769 h 850107"/>
              <a:gd name="connsiteX1" fmla="*/ 652463 w 1288713"/>
              <a:gd name="connsiteY1" fmla="*/ 850107 h 850107"/>
              <a:gd name="connsiteX2" fmla="*/ 838200 w 1288713"/>
              <a:gd name="connsiteY2" fmla="*/ 840582 h 850107"/>
              <a:gd name="connsiteX3" fmla="*/ 788194 w 1288713"/>
              <a:gd name="connsiteY3" fmla="*/ 776288 h 850107"/>
              <a:gd name="connsiteX4" fmla="*/ 852488 w 1288713"/>
              <a:gd name="connsiteY4" fmla="*/ 673894 h 850107"/>
              <a:gd name="connsiteX5" fmla="*/ 900113 w 1288713"/>
              <a:gd name="connsiteY5" fmla="*/ 631032 h 850107"/>
              <a:gd name="connsiteX6" fmla="*/ 909638 w 1288713"/>
              <a:gd name="connsiteY6" fmla="*/ 735807 h 850107"/>
              <a:gd name="connsiteX7" fmla="*/ 904875 w 1288713"/>
              <a:gd name="connsiteY7" fmla="*/ 819151 h 850107"/>
              <a:gd name="connsiteX8" fmla="*/ 962025 w 1288713"/>
              <a:gd name="connsiteY8" fmla="*/ 819150 h 850107"/>
              <a:gd name="connsiteX9" fmla="*/ 962025 w 1288713"/>
              <a:gd name="connsiteY9" fmla="*/ 759619 h 850107"/>
              <a:gd name="connsiteX10" fmla="*/ 1288256 w 1288713"/>
              <a:gd name="connsiteY10" fmla="*/ 740569 h 850107"/>
              <a:gd name="connsiteX11" fmla="*/ 1288255 w 1288713"/>
              <a:gd name="connsiteY11" fmla="*/ 261937 h 850107"/>
              <a:gd name="connsiteX12" fmla="*/ 1038225 w 1288713"/>
              <a:gd name="connsiteY12" fmla="*/ 54769 h 850107"/>
              <a:gd name="connsiteX13" fmla="*/ 697706 w 1288713"/>
              <a:gd name="connsiteY13" fmla="*/ 50007 h 850107"/>
              <a:gd name="connsiteX14" fmla="*/ 554831 w 1288713"/>
              <a:gd name="connsiteY14" fmla="*/ 33338 h 850107"/>
              <a:gd name="connsiteX15" fmla="*/ 535781 w 1288713"/>
              <a:gd name="connsiteY15" fmla="*/ 7144 h 850107"/>
              <a:gd name="connsiteX16" fmla="*/ 492919 w 1288713"/>
              <a:gd name="connsiteY16" fmla="*/ 0 h 850107"/>
              <a:gd name="connsiteX17" fmla="*/ 490538 w 1288713"/>
              <a:gd name="connsiteY17" fmla="*/ 40482 h 850107"/>
              <a:gd name="connsiteX18" fmla="*/ 0 w 1288713"/>
              <a:gd name="connsiteY18" fmla="*/ 54769 h 850107"/>
              <a:gd name="connsiteX0" fmla="*/ 0 w 1288713"/>
              <a:gd name="connsiteY0" fmla="*/ 54769 h 850107"/>
              <a:gd name="connsiteX1" fmla="*/ 652463 w 1288713"/>
              <a:gd name="connsiteY1" fmla="*/ 850107 h 850107"/>
              <a:gd name="connsiteX2" fmla="*/ 838200 w 1288713"/>
              <a:gd name="connsiteY2" fmla="*/ 840582 h 850107"/>
              <a:gd name="connsiteX3" fmla="*/ 788194 w 1288713"/>
              <a:gd name="connsiteY3" fmla="*/ 776288 h 850107"/>
              <a:gd name="connsiteX4" fmla="*/ 852488 w 1288713"/>
              <a:gd name="connsiteY4" fmla="*/ 673894 h 850107"/>
              <a:gd name="connsiteX5" fmla="*/ 900113 w 1288713"/>
              <a:gd name="connsiteY5" fmla="*/ 631032 h 850107"/>
              <a:gd name="connsiteX6" fmla="*/ 909638 w 1288713"/>
              <a:gd name="connsiteY6" fmla="*/ 735807 h 850107"/>
              <a:gd name="connsiteX7" fmla="*/ 904875 w 1288713"/>
              <a:gd name="connsiteY7" fmla="*/ 819151 h 850107"/>
              <a:gd name="connsiteX8" fmla="*/ 962025 w 1288713"/>
              <a:gd name="connsiteY8" fmla="*/ 819150 h 850107"/>
              <a:gd name="connsiteX9" fmla="*/ 962025 w 1288713"/>
              <a:gd name="connsiteY9" fmla="*/ 759619 h 850107"/>
              <a:gd name="connsiteX10" fmla="*/ 1288256 w 1288713"/>
              <a:gd name="connsiteY10" fmla="*/ 740569 h 850107"/>
              <a:gd name="connsiteX11" fmla="*/ 1288255 w 1288713"/>
              <a:gd name="connsiteY11" fmla="*/ 261937 h 850107"/>
              <a:gd name="connsiteX12" fmla="*/ 1038225 w 1288713"/>
              <a:gd name="connsiteY12" fmla="*/ 54769 h 850107"/>
              <a:gd name="connsiteX13" fmla="*/ 697706 w 1288713"/>
              <a:gd name="connsiteY13" fmla="*/ 50007 h 850107"/>
              <a:gd name="connsiteX14" fmla="*/ 554831 w 1288713"/>
              <a:gd name="connsiteY14" fmla="*/ 33338 h 850107"/>
              <a:gd name="connsiteX15" fmla="*/ 535781 w 1288713"/>
              <a:gd name="connsiteY15" fmla="*/ 7144 h 850107"/>
              <a:gd name="connsiteX16" fmla="*/ 492919 w 1288713"/>
              <a:gd name="connsiteY16" fmla="*/ 0 h 850107"/>
              <a:gd name="connsiteX17" fmla="*/ 490538 w 1288713"/>
              <a:gd name="connsiteY17" fmla="*/ 40482 h 850107"/>
              <a:gd name="connsiteX18" fmla="*/ 0 w 1288713"/>
              <a:gd name="connsiteY18" fmla="*/ 54769 h 85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8713" h="850107">
                <a:moveTo>
                  <a:pt x="0" y="54769"/>
                </a:moveTo>
                <a:lnTo>
                  <a:pt x="652463" y="850107"/>
                </a:lnTo>
                <a:lnTo>
                  <a:pt x="838200" y="840582"/>
                </a:lnTo>
                <a:cubicBezTo>
                  <a:pt x="840581" y="807245"/>
                  <a:pt x="804863" y="797719"/>
                  <a:pt x="788194" y="776288"/>
                </a:cubicBezTo>
                <a:cubicBezTo>
                  <a:pt x="808832" y="742950"/>
                  <a:pt x="812800" y="683419"/>
                  <a:pt x="852488" y="673894"/>
                </a:cubicBezTo>
                <a:cubicBezTo>
                  <a:pt x="868363" y="659607"/>
                  <a:pt x="858045" y="609600"/>
                  <a:pt x="900113" y="631032"/>
                </a:cubicBezTo>
                <a:cubicBezTo>
                  <a:pt x="929482" y="665957"/>
                  <a:pt x="906463" y="700882"/>
                  <a:pt x="909638" y="735807"/>
                </a:cubicBezTo>
                <a:lnTo>
                  <a:pt x="904875" y="819151"/>
                </a:lnTo>
                <a:lnTo>
                  <a:pt x="962025" y="819150"/>
                </a:lnTo>
                <a:lnTo>
                  <a:pt x="962025" y="759619"/>
                </a:lnTo>
                <a:lnTo>
                  <a:pt x="1288256" y="740569"/>
                </a:lnTo>
                <a:cubicBezTo>
                  <a:pt x="1286668" y="575469"/>
                  <a:pt x="1289843" y="427037"/>
                  <a:pt x="1288255" y="261937"/>
                </a:cubicBezTo>
                <a:lnTo>
                  <a:pt x="1038225" y="54769"/>
                </a:lnTo>
                <a:cubicBezTo>
                  <a:pt x="924719" y="53182"/>
                  <a:pt x="806450" y="68263"/>
                  <a:pt x="697706" y="50007"/>
                </a:cubicBezTo>
                <a:cubicBezTo>
                  <a:pt x="623887" y="44848"/>
                  <a:pt x="584597" y="42069"/>
                  <a:pt x="554831" y="33338"/>
                </a:cubicBezTo>
                <a:cubicBezTo>
                  <a:pt x="525065" y="24607"/>
                  <a:pt x="546100" y="12700"/>
                  <a:pt x="535781" y="7144"/>
                </a:cubicBezTo>
                <a:cubicBezTo>
                  <a:pt x="525462" y="1588"/>
                  <a:pt x="503238" y="8731"/>
                  <a:pt x="492919" y="0"/>
                </a:cubicBezTo>
                <a:lnTo>
                  <a:pt x="490538" y="40482"/>
                </a:lnTo>
                <a:lnTo>
                  <a:pt x="0" y="54769"/>
                </a:lnTo>
                <a:close/>
              </a:path>
            </a:pathLst>
          </a:cu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16"/>
          <p:cNvSpPr txBox="1">
            <a:spLocks noChangeArrowheads="1"/>
          </p:cNvSpPr>
          <p:nvPr/>
        </p:nvSpPr>
        <p:spPr bwMode="auto">
          <a:xfrm>
            <a:off x="7303524" y="4729577"/>
            <a:ext cx="1541256"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bouleuterion</a:t>
            </a:r>
          </a:p>
        </p:txBody>
      </p:sp>
      <p:sp>
        <p:nvSpPr>
          <p:cNvPr id="27" name="Text Box 16"/>
          <p:cNvSpPr txBox="1">
            <a:spLocks noChangeArrowheads="1"/>
          </p:cNvSpPr>
          <p:nvPr/>
        </p:nvSpPr>
        <p:spPr bwMode="auto">
          <a:xfrm>
            <a:off x="8059319" y="3467079"/>
            <a:ext cx="979755" cy="646331"/>
          </a:xfrm>
          <a:prstGeom prst="rect">
            <a:avLst/>
          </a:prstGeom>
          <a:noFill/>
          <a:ln w="9525">
            <a:noFill/>
            <a:miter lim="800000"/>
            <a:headEnd/>
            <a:tailEnd/>
          </a:ln>
          <a:effectLst/>
        </p:spPr>
        <p:txBody>
          <a:bodyPr wrap="none">
            <a:spAutoFit/>
          </a:bodyPr>
          <a:lstStyle>
            <a:defPPr>
              <a:defRPr lang="en-US"/>
            </a:defPPr>
            <a:lvl1pP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sz="1800" dirty="0"/>
              <a:t>Roman </a:t>
            </a:r>
          </a:p>
          <a:p>
            <a:r>
              <a:rPr lang="en-US" sz="1800" dirty="0"/>
              <a:t>  basilica</a:t>
            </a:r>
          </a:p>
        </p:txBody>
      </p:sp>
      <p:sp>
        <p:nvSpPr>
          <p:cNvPr id="35" name="Text Box 16"/>
          <p:cNvSpPr txBox="1">
            <a:spLocks noChangeArrowheads="1"/>
          </p:cNvSpPr>
          <p:nvPr/>
        </p:nvSpPr>
        <p:spPr bwMode="auto">
          <a:xfrm>
            <a:off x="7650275" y="2283227"/>
            <a:ext cx="1260362" cy="646331"/>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records office</a:t>
            </a:r>
          </a:p>
        </p:txBody>
      </p:sp>
      <p:sp>
        <p:nvSpPr>
          <p:cNvPr id="36" name="Line 9"/>
          <p:cNvSpPr>
            <a:spLocks noChangeShapeType="1"/>
          </p:cNvSpPr>
          <p:nvPr/>
        </p:nvSpPr>
        <p:spPr bwMode="auto">
          <a:xfrm>
            <a:off x="8277071" y="2925895"/>
            <a:ext cx="0" cy="33420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37" name="Line 9"/>
          <p:cNvSpPr>
            <a:spLocks noChangeShapeType="1"/>
          </p:cNvSpPr>
          <p:nvPr/>
        </p:nvSpPr>
        <p:spPr bwMode="auto">
          <a:xfrm flipV="1">
            <a:off x="8502482" y="4381409"/>
            <a:ext cx="204328" cy="348168"/>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75731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ILENAME" val="D:\Aerials Judah Mitchell sr\Jericho area\Jericho tell aerial from southeast, tb q010703.jpg"/>
  <p:tag name="PHOTO" val="TRUE"/>
</p:tagLst>
</file>

<file path=ppt/tags/tag2.xml><?xml version="1.0" encoding="utf-8"?>
<p:tagLst xmlns:a="http://schemas.openxmlformats.org/drawingml/2006/main" xmlns:r="http://schemas.openxmlformats.org/officeDocument/2006/relationships" xmlns:p="http://schemas.openxmlformats.org/presentationml/2006/main">
  <p:tag name="FILENAME" val="D:\Aerials Judah Mitchell sr\Jericho area\Jericho tell aerial from southeast, tb q010703.jpg"/>
  <p:tag name="PHOTO" val="TRUE"/>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169</TotalTime>
  <Words>10411</Words>
  <Application>Microsoft Office PowerPoint</Application>
  <PresentationFormat>On-screen Show (4:3)</PresentationFormat>
  <Paragraphs>633</Paragraphs>
  <Slides>86</Slides>
  <Notes>86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86</vt:i4>
      </vt:variant>
    </vt:vector>
  </HeadingPairs>
  <TitlesOfParts>
    <vt:vector size="89" baseType="lpstr">
      <vt:lpstr>Arial</vt:lpstr>
      <vt:lpstr>Calibri</vt:lpstr>
      <vt:lpstr>PhotoCompanion</vt:lpstr>
      <vt:lpstr>1 Thessalonians 2</vt:lpstr>
      <vt:lpstr>For you know, brothers, that our coming to you was not in vain</vt:lpstr>
      <vt:lpstr>For you know, brothers, that our coming to you was not in vain</vt:lpstr>
      <vt:lpstr>For you know, brothers, that our coming to you was not in vain</vt:lpstr>
      <vt:lpstr>For you know, brothers, that our coming to you was not in vain</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had already suffered and been shamefully treated at Philippi, as you know</vt:lpstr>
      <vt:lpstr>We were bold in our God to speak to you the gospel of God amid much conflict</vt:lpstr>
      <vt:lpstr>Our exhortation does not come from error or impurity or deceit</vt:lpstr>
      <vt:lpstr>So we speak, not as pleasing men, but God who examines our hearts</vt:lpstr>
      <vt:lpstr>So we speak, not as pleasing men, but God who examines our hearts</vt:lpstr>
      <vt:lpstr>So we speak, not as pleasing men, but God who examines our hearts</vt:lpstr>
      <vt:lpstr>So we speak, not as pleasing men, but God who examines our hearts</vt:lpstr>
      <vt:lpstr>We did not come with flattery, as you know, nor out of greed</vt:lpstr>
      <vt:lpstr>God is witness</vt:lpstr>
      <vt:lpstr>God is witness</vt:lpstr>
      <vt:lpstr>Not seeking glory from men, whether from you or from others . . . as apostles of Christ</vt:lpstr>
      <vt:lpstr>Not seeking glory from men, whether from you or from others . . . as apostles of Christ</vt:lpstr>
      <vt:lpstr>We were gentle in your midst, as when a nursing mother cares for her own children</vt:lpstr>
      <vt:lpstr>We were gentle in your midst, as when a nursing mother cares for her own children</vt:lpstr>
      <vt:lpstr>We were gentle in your midst, as when a nursing mother cares for her own children</vt:lpstr>
      <vt:lpstr>Having such a fond affection for you, we were happy to give you not only the gospel but our lives</vt:lpstr>
      <vt:lpstr>You remember, brothers, our labor and toil: working night and day to not burden any of you</vt:lpstr>
      <vt:lpstr>You remember, brothers, our labor and toil: working night and day to not burden any of you</vt:lpstr>
      <vt:lpstr>You remember, brothers, our labor and toil: working night and day to not burden any of you</vt:lpstr>
      <vt:lpstr>You remember, brothers, our labor and toil: working night and day to not burden any of you</vt:lpstr>
      <vt:lpstr>You remember, brothers, our labor and toil: working night and day to not burden any of you</vt:lpstr>
      <vt:lpstr>You remember, brothers, our labor and toil: working night and day to not burden any of you</vt:lpstr>
      <vt:lpstr>You remember, brothers, our labor and toil: working night and day to not burden any of you</vt:lpstr>
      <vt:lpstr>You are witnesses, as is God, how devoutly and uprightly and blamelessly we behaved</vt:lpstr>
      <vt:lpstr>You are witnesses, as is God, how devoutly and uprightly and blamelessly we behaved</vt:lpstr>
      <vt:lpstr>You are witnesses, as is God, how devoutly and uprightly and blamelessly we behaved</vt:lpstr>
      <vt:lpstr>We were exhorting, encouraging, and imploring each of you</vt:lpstr>
      <vt:lpstr>We were exhorting, encouraging, and imploring each of you</vt:lpstr>
      <vt:lpstr>We were exhorting, encouraging, and imploring each of you</vt:lpstr>
      <vt:lpstr>As a father would with his own children</vt:lpstr>
      <vt:lpstr>As a father would with his own children</vt:lpstr>
      <vt:lpstr>As a father would with his own children</vt:lpstr>
      <vt:lpstr>As a father would with his own children</vt:lpstr>
      <vt:lpstr>As a father would with his own children</vt:lpstr>
      <vt:lpstr>That you would walk in a way that is worthy of the God who calls you into His kingdom</vt:lpstr>
      <vt:lpstr>When you received from us the word of God’s message, you accepted it</vt:lpstr>
      <vt:lpstr>You, brothers, became imitators of the churches of God in Christ Jesus that are in Judea</vt:lpstr>
      <vt:lpstr>You, brothers, became imitators of the churches of God in Christ Jesus that are in Judea</vt:lpstr>
      <vt:lpstr>You, brothers, became imitators of the churches of God in Christ Jesus that are in Judea</vt:lpstr>
      <vt:lpstr>You, brothers, became imitators of the churches of God in Christ Jesus that are in Judea</vt:lpstr>
      <vt:lpstr>You, brothers, became imitators of the churches of God in Christ Jesus that are in Judea</vt:lpstr>
      <vt:lpstr>You also suffered the same things from your own countrymen as they did from the Jews</vt:lpstr>
      <vt:lpstr>You also suffered the same things from your own countrymen as they did from the Jews</vt:lpstr>
      <vt:lpstr>They killed the Lord Jesus</vt:lpstr>
      <vt:lpstr>They killed the Lord Jesus</vt:lpstr>
      <vt:lpstr>They killed the Lord Jesus</vt:lpstr>
      <vt:lpstr>They killed the Lord Jesus</vt:lpstr>
      <vt:lpstr>They killed the Lord Jesus</vt:lpstr>
      <vt:lpstr>They killed the Lord Jesus</vt:lpstr>
      <vt:lpstr>They killed the Lord Jesus and the prophets</vt:lpstr>
      <vt:lpstr>They killed the Lord Jesus and the prophets and drove us out</vt:lpstr>
      <vt:lpstr>They killed the Lord Jesus and the prophets and drove us out</vt:lpstr>
      <vt:lpstr>They always fill up the measure of their sins, but wrath has come upon them to the extreme</vt:lpstr>
      <vt:lpstr>They always fill up the measure of their sins, but wrath has come upon them to the extreme</vt:lpstr>
      <vt:lpstr>They always fill up the measure of their sins, but wrath has come upon them to the extreme</vt:lpstr>
      <vt:lpstr>They always fill up the measure of their sins, but wrath has come upon them to the extreme</vt:lpstr>
      <vt:lpstr>They always fill up the measure of their sins, but wrath has come upon them to the extreme</vt:lpstr>
      <vt:lpstr>They always fill up the measure of their sins, but wrath has come upon them to the extreme</vt:lpstr>
      <vt:lpstr>They always fill up the measure of their sins, but wrath has come upon them to the extreme</vt:lpstr>
      <vt:lpstr>They always fill up the measure of their sins, but wrath has come upon them to the extreme</vt:lpstr>
      <vt:lpstr>Having been separated from you for a short while . . . we were very eager to see you again</vt:lpstr>
      <vt:lpstr>We wanted to come to you—I, Paul, more than once—but Satan hindered us</vt:lpstr>
      <vt:lpstr>What is our hope or joy or crown of boasting? Is it not you?</vt:lpstr>
      <vt:lpstr>What is our hope or joy or crown of boasting? Is it not you?</vt:lpstr>
      <vt:lpstr>What is our hope or joy or crown of boasting? Is it not you?</vt:lpstr>
      <vt:lpstr>What is our hope or joy or crown of boasting? Is it not you?</vt:lpstr>
      <vt:lpstr>What is our hope or joy or crown of boasting? Is it not you?</vt:lpstr>
      <vt:lpstr>What is our hope or joy or crown of boasting? Is it not you?</vt:lpstr>
      <vt:lpstr>What is our hope or joy or crown of boasting? Is it not you?</vt:lpstr>
      <vt:lpstr>What is our hope or joy or crown of boasting? Is it not you?</vt:lpstr>
      <vt:lpstr>What is our hope or joy or crown of boasting? Is it not you?</vt:lpstr>
      <vt:lpstr>You are our glory and joy</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Thessalonians 2, Photo Companion to the Bible</dc:title>
  <dc:subject>Photo Companion to the Bible</dc:subject>
  <dc:creator>BiblePlaces.com</dc:creator>
  <cp:lastModifiedBy>Todd Bolen</cp:lastModifiedBy>
  <cp:revision>32</cp:revision>
  <dcterms:created xsi:type="dcterms:W3CDTF">2020-03-21T22:32:11Z</dcterms:created>
  <dcterms:modified xsi:type="dcterms:W3CDTF">2021-04-28T04:56:45Z</dcterms:modified>
</cp:coreProperties>
</file>